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5"/>
  </p:notesMasterIdLst>
  <p:handoutMasterIdLst>
    <p:handoutMasterId r:id="rId16"/>
  </p:handoutMasterIdLst>
  <p:sldIdLst>
    <p:sldId id="271" r:id="rId2"/>
    <p:sldId id="258" r:id="rId3"/>
    <p:sldId id="272" r:id="rId4"/>
    <p:sldId id="274" r:id="rId5"/>
    <p:sldId id="275" r:id="rId6"/>
    <p:sldId id="273" r:id="rId7"/>
    <p:sldId id="276" r:id="rId8"/>
    <p:sldId id="277" r:id="rId9"/>
    <p:sldId id="278" r:id="rId10"/>
    <p:sldId id="279" r:id="rId11"/>
    <p:sldId id="280" r:id="rId12"/>
    <p:sldId id="281" r:id="rId13"/>
    <p:sldId id="282" r:id="rId14"/>
  </p:sldIdLst>
  <p:sldSz cx="9144000" cy="6858000" type="screen4x3"/>
  <p:notesSz cx="7099300" cy="10229850"/>
  <p:defaultTextStyle>
    <a:defPPr>
      <a:defRPr lang="da-DK"/>
    </a:defPPr>
    <a:lvl1pPr algn="l" rtl="0" fontAlgn="base">
      <a:spcBef>
        <a:spcPct val="0"/>
      </a:spcBef>
      <a:spcAft>
        <a:spcPct val="0"/>
      </a:spcAft>
      <a:defRPr sz="2000" kern="1200">
        <a:solidFill>
          <a:schemeClr val="bg1"/>
        </a:solidFill>
        <a:latin typeface="Verdana" pitchFamily="34" charset="0"/>
        <a:ea typeface="+mn-ea"/>
        <a:cs typeface="+mn-cs"/>
      </a:defRPr>
    </a:lvl1pPr>
    <a:lvl2pPr marL="457200" algn="l" rtl="0" fontAlgn="base">
      <a:spcBef>
        <a:spcPct val="0"/>
      </a:spcBef>
      <a:spcAft>
        <a:spcPct val="0"/>
      </a:spcAft>
      <a:defRPr sz="2000" kern="1200">
        <a:solidFill>
          <a:schemeClr val="bg1"/>
        </a:solidFill>
        <a:latin typeface="Verdana" pitchFamily="34" charset="0"/>
        <a:ea typeface="+mn-ea"/>
        <a:cs typeface="+mn-cs"/>
      </a:defRPr>
    </a:lvl2pPr>
    <a:lvl3pPr marL="914400" algn="l" rtl="0" fontAlgn="base">
      <a:spcBef>
        <a:spcPct val="0"/>
      </a:spcBef>
      <a:spcAft>
        <a:spcPct val="0"/>
      </a:spcAft>
      <a:defRPr sz="2000" kern="1200">
        <a:solidFill>
          <a:schemeClr val="bg1"/>
        </a:solidFill>
        <a:latin typeface="Verdana" pitchFamily="34" charset="0"/>
        <a:ea typeface="+mn-ea"/>
        <a:cs typeface="+mn-cs"/>
      </a:defRPr>
    </a:lvl3pPr>
    <a:lvl4pPr marL="1371600" algn="l" rtl="0" fontAlgn="base">
      <a:spcBef>
        <a:spcPct val="0"/>
      </a:spcBef>
      <a:spcAft>
        <a:spcPct val="0"/>
      </a:spcAft>
      <a:defRPr sz="2000" kern="1200">
        <a:solidFill>
          <a:schemeClr val="bg1"/>
        </a:solidFill>
        <a:latin typeface="Verdana" pitchFamily="34" charset="0"/>
        <a:ea typeface="+mn-ea"/>
        <a:cs typeface="+mn-cs"/>
      </a:defRPr>
    </a:lvl4pPr>
    <a:lvl5pPr marL="1828800" algn="l" rtl="0" fontAlgn="base">
      <a:spcBef>
        <a:spcPct val="0"/>
      </a:spcBef>
      <a:spcAft>
        <a:spcPct val="0"/>
      </a:spcAft>
      <a:defRPr sz="2000" kern="1200">
        <a:solidFill>
          <a:schemeClr val="bg1"/>
        </a:solidFill>
        <a:latin typeface="Verdana" pitchFamily="34" charset="0"/>
        <a:ea typeface="+mn-ea"/>
        <a:cs typeface="+mn-cs"/>
      </a:defRPr>
    </a:lvl5pPr>
    <a:lvl6pPr marL="2286000" algn="l" defTabSz="914400" rtl="0" eaLnBrk="1" latinLnBrk="0" hangingPunct="1">
      <a:defRPr sz="2000" kern="1200">
        <a:solidFill>
          <a:schemeClr val="bg1"/>
        </a:solidFill>
        <a:latin typeface="Verdana" pitchFamily="34" charset="0"/>
        <a:ea typeface="+mn-ea"/>
        <a:cs typeface="+mn-cs"/>
      </a:defRPr>
    </a:lvl6pPr>
    <a:lvl7pPr marL="2743200" algn="l" defTabSz="914400" rtl="0" eaLnBrk="1" latinLnBrk="0" hangingPunct="1">
      <a:defRPr sz="2000" kern="1200">
        <a:solidFill>
          <a:schemeClr val="bg1"/>
        </a:solidFill>
        <a:latin typeface="Verdana" pitchFamily="34" charset="0"/>
        <a:ea typeface="+mn-ea"/>
        <a:cs typeface="+mn-cs"/>
      </a:defRPr>
    </a:lvl7pPr>
    <a:lvl8pPr marL="3200400" algn="l" defTabSz="914400" rtl="0" eaLnBrk="1" latinLnBrk="0" hangingPunct="1">
      <a:defRPr sz="2000" kern="1200">
        <a:solidFill>
          <a:schemeClr val="bg1"/>
        </a:solidFill>
        <a:latin typeface="Verdana" pitchFamily="34" charset="0"/>
        <a:ea typeface="+mn-ea"/>
        <a:cs typeface="+mn-cs"/>
      </a:defRPr>
    </a:lvl8pPr>
    <a:lvl9pPr marL="3657600" algn="l" defTabSz="914400" rtl="0" eaLnBrk="1" latinLnBrk="0" hangingPunct="1">
      <a:defRPr sz="2000" kern="1200">
        <a:solidFill>
          <a:schemeClr val="bg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FFFF"/>
    <a:srgbClr val="CC6633"/>
    <a:srgbClr val="007A87"/>
    <a:srgbClr val="C0D4E6"/>
    <a:srgbClr val="004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257" autoAdjust="0"/>
  </p:normalViewPr>
  <p:slideViewPr>
    <p:cSldViewPr>
      <p:cViewPr varScale="1">
        <p:scale>
          <a:sx n="86" d="100"/>
          <a:sy n="86" d="100"/>
        </p:scale>
        <p:origin x="-144" y="-9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3072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solidFill>
                  <a:schemeClr val="tx1"/>
                </a:solidFill>
                <a:latin typeface="Arial" charset="0"/>
              </a:defRPr>
            </a:lvl1pPr>
          </a:lstStyle>
          <a:p>
            <a:endParaRPr lang="en-US"/>
          </a:p>
        </p:txBody>
      </p:sp>
      <p:sp>
        <p:nvSpPr>
          <p:cNvPr id="30724" name="Rectangle 4"/>
          <p:cNvSpPr>
            <a:spLocks noGrp="1" noChangeArrowheads="1"/>
          </p:cNvSpPr>
          <p:nvPr>
            <p:ph type="ftr" sz="quarter" idx="2"/>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30725" name="Rectangle 5"/>
          <p:cNvSpPr>
            <a:spLocks noGrp="1" noChangeArrowheads="1"/>
          </p:cNvSpPr>
          <p:nvPr>
            <p:ph type="sldNum" sz="quarter" idx="3"/>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solidFill>
                  <a:schemeClr val="tx1"/>
                </a:solidFill>
                <a:latin typeface="Arial" charset="0"/>
              </a:defRPr>
            </a:lvl1pPr>
          </a:lstStyle>
          <a:p>
            <a:fld id="{3BFF7AFD-48DA-4C1D-BD52-BAFCDCD8E3CB}" type="slidenum">
              <a:rPr lang="en-US"/>
              <a:pPr/>
              <a:t>‹#›</a:t>
            </a:fld>
            <a:endParaRPr lang="en-US"/>
          </a:p>
        </p:txBody>
      </p:sp>
    </p:spTree>
    <p:extLst>
      <p:ext uri="{BB962C8B-B14F-4D97-AF65-F5344CB8AC3E}">
        <p14:creationId xmlns:p14="http://schemas.microsoft.com/office/powerpoint/2010/main" val="3326613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296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solidFill>
                  <a:schemeClr val="tx1"/>
                </a:solidFill>
                <a:latin typeface="Arial" charset="0"/>
              </a:defRPr>
            </a:lvl1pPr>
          </a:lstStyle>
          <a:p>
            <a:endParaRPr lang="en-US"/>
          </a:p>
        </p:txBody>
      </p:sp>
      <p:sp>
        <p:nvSpPr>
          <p:cNvPr id="29700" name="Rectangle 4"/>
          <p:cNvSpPr>
            <a:spLocks noGrp="1" noRot="1" noChangeAspect="1" noChangeArrowheads="1" noTextEdit="1"/>
          </p:cNvSpPr>
          <p:nvPr>
            <p:ph type="sldImg" idx="2"/>
          </p:nvPr>
        </p:nvSpPr>
        <p:spPr bwMode="auto">
          <a:xfrm>
            <a:off x="990600" y="766763"/>
            <a:ext cx="5118100" cy="3836987"/>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709613" y="4859338"/>
            <a:ext cx="5680075" cy="4603750"/>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29703" name="Rectangle 7"/>
          <p:cNvSpPr>
            <a:spLocks noGrp="1" noChangeArrowheads="1"/>
          </p:cNvSpPr>
          <p:nvPr>
            <p:ph type="sldNum" sz="quarter" idx="5"/>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solidFill>
                  <a:schemeClr val="tx1"/>
                </a:solidFill>
                <a:latin typeface="Arial" charset="0"/>
              </a:defRPr>
            </a:lvl1pPr>
          </a:lstStyle>
          <a:p>
            <a:fld id="{94C6B2B0-5289-4448-9729-8B684FE36532}" type="slidenum">
              <a:rPr lang="en-US"/>
              <a:pPr/>
              <a:t>‹#›</a:t>
            </a:fld>
            <a:endParaRPr lang="en-US"/>
          </a:p>
        </p:txBody>
      </p:sp>
    </p:spTree>
    <p:extLst>
      <p:ext uri="{BB962C8B-B14F-4D97-AF65-F5344CB8AC3E}">
        <p14:creationId xmlns:p14="http://schemas.microsoft.com/office/powerpoint/2010/main" val="31486844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ln>
                  <a:noFill/>
                </a:ln>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392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251520" y="2767056"/>
            <a:ext cx="814904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1"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48700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bout DHI">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2" name="TextBox 11"/>
          <p:cNvSpPr txBox="1"/>
          <p:nvPr/>
        </p:nvSpPr>
        <p:spPr>
          <a:xfrm>
            <a:off x="251520" y="1589742"/>
            <a:ext cx="8568952"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000" noProof="0" dirty="0" smtClean="0">
                <a:solidFill>
                  <a:schemeClr val="bg1"/>
                </a:solidFill>
              </a:rPr>
              <a:t>DHI are the first people you should call when you have a tough challenge to solve in a water environment.</a:t>
            </a:r>
          </a:p>
          <a:p>
            <a:pPr lvl="0"/>
            <a:endParaRPr lang="en-US" sz="2000" noProof="0" dirty="0" smtClean="0">
              <a:solidFill>
                <a:schemeClr val="bg1"/>
              </a:solidFill>
            </a:endParaRPr>
          </a:p>
          <a:p>
            <a:pPr lvl="0"/>
            <a:r>
              <a:rPr lang="en-US" sz="2000" noProof="0" dirty="0" smtClean="0">
                <a:solidFill>
                  <a:schemeClr val="bg1"/>
                </a:solidFill>
              </a:rPr>
              <a:t>In the world of water, our knowledge is second-to-none, and we strive to make it globally accessible to clients and partners. </a:t>
            </a:r>
          </a:p>
          <a:p>
            <a:pPr lvl="0"/>
            <a:endParaRPr lang="en-US" sz="2000" noProof="0" dirty="0" smtClean="0">
              <a:solidFill>
                <a:schemeClr val="bg1"/>
              </a:solidFill>
            </a:endParaRPr>
          </a:p>
          <a:p>
            <a:pPr lvl="0"/>
            <a:r>
              <a:rPr lang="en-US" sz="2000" noProof="0" dirty="0" smtClean="0">
                <a:solidFill>
                  <a:schemeClr val="bg1"/>
                </a:solidFill>
              </a:rPr>
              <a:t>So whether you need to save water, share it fairly, improve its quality, quantify its impact or manage its flow, we can help. Our knowledge, combined with our team’s expertise and the power of our technology, hold the key to unlocking the right solution. </a:t>
            </a:r>
          </a:p>
        </p:txBody>
      </p:sp>
      <p:sp>
        <p:nvSpPr>
          <p:cNvPr id="2" name="Title 1"/>
          <p:cNvSpPr>
            <a:spLocks noGrp="1"/>
          </p:cNvSpPr>
          <p:nvPr>
            <p:ph type="title"/>
          </p:nvPr>
        </p:nvSpPr>
        <p:spPr/>
        <p:txBody>
          <a:bodyPr/>
          <a:lstStyle/>
          <a:p>
            <a:r>
              <a:rPr lang="en-US" smtClean="0"/>
              <a:t>Click to edit Master title style</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23274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10"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11"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7"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8" name="Footer Placeholder 3"/>
          <p:cNvSpPr>
            <a:spLocks noGrp="1"/>
          </p:cNvSpPr>
          <p:nvPr>
            <p:ph type="ftr" sz="quarter" idx="11"/>
          </p:nvPr>
        </p:nvSpPr>
        <p:spPr>
          <a:xfrm>
            <a:off x="251520" y="6515719"/>
            <a:ext cx="1416133" cy="176811"/>
          </a:xfrm>
        </p:spPr>
        <p:txBody>
          <a:bodyPr/>
          <a:lstStyle>
            <a:lvl1pPr>
              <a:defRPr>
                <a:solidFill>
                  <a:schemeClr val="bg1"/>
                </a:solidFill>
              </a:defRPr>
            </a:lvl1pPr>
          </a:lstStyle>
          <a:p>
            <a:r>
              <a:rPr lang="en-GB" noProof="0" smtClean="0"/>
              <a:t>© DHI</a:t>
            </a:r>
            <a:endParaRPr lang="en-GB" noProof="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69479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7950" y="0"/>
            <a:ext cx="8928100" cy="674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9" name="Slide Number Placeholder 4"/>
          <p:cNvSpPr>
            <a:spLocks noGrp="1"/>
          </p:cNvSpPr>
          <p:nvPr>
            <p:ph type="sldNum" sz="quarter" idx="12"/>
          </p:nvPr>
        </p:nvSpPr>
        <p:spPr>
          <a:xfrm>
            <a:off x="4239506" y="6507853"/>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30379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1" name="Text Placeholder 10"/>
          <p:cNvSpPr>
            <a:spLocks noGrp="1"/>
          </p:cNvSpPr>
          <p:nvPr>
            <p:ph type="body" sz="quarter" idx="14"/>
          </p:nvPr>
        </p:nvSpPr>
        <p:spPr>
          <a:xfrm>
            <a:off x="251521" y="1189653"/>
            <a:ext cx="8670772" cy="46876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a:xfrm>
            <a:off x="251520" y="227585"/>
            <a:ext cx="8670773" cy="600883"/>
          </a:xfrm>
        </p:spPr>
        <p:txBody>
          <a:bodyPr/>
          <a:lstStyle/>
          <a:p>
            <a:r>
              <a:rPr lang="en-US" smtClean="0"/>
              <a:t>Click to edit Master title style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86760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0" y="398662"/>
            <a:ext cx="8588375" cy="5915025"/>
          </a:xfrm>
          <a:custGeom>
            <a:avLst/>
            <a:gdLst>
              <a:gd name="T0" fmla="*/ 0 w 5410"/>
              <a:gd name="T1" fmla="*/ 80 h 3726"/>
              <a:gd name="T2" fmla="*/ 0 w 5410"/>
              <a:gd name="T3" fmla="*/ 80 h 3726"/>
              <a:gd name="T4" fmla="*/ 2 w 5410"/>
              <a:gd name="T5" fmla="*/ 64 h 3726"/>
              <a:gd name="T6" fmla="*/ 8 w 5410"/>
              <a:gd name="T7" fmla="*/ 50 h 3726"/>
              <a:gd name="T8" fmla="*/ 14 w 5410"/>
              <a:gd name="T9" fmla="*/ 36 h 3726"/>
              <a:gd name="T10" fmla="*/ 24 w 5410"/>
              <a:gd name="T11" fmla="*/ 24 h 3726"/>
              <a:gd name="T12" fmla="*/ 36 w 5410"/>
              <a:gd name="T13" fmla="*/ 14 h 3726"/>
              <a:gd name="T14" fmla="*/ 50 w 5410"/>
              <a:gd name="T15" fmla="*/ 6 h 3726"/>
              <a:gd name="T16" fmla="*/ 66 w 5410"/>
              <a:gd name="T17" fmla="*/ 2 h 3726"/>
              <a:gd name="T18" fmla="*/ 82 w 5410"/>
              <a:gd name="T19" fmla="*/ 0 h 3726"/>
              <a:gd name="T20" fmla="*/ 5320 w 5410"/>
              <a:gd name="T21" fmla="*/ 0 h 3726"/>
              <a:gd name="T22" fmla="*/ 5320 w 5410"/>
              <a:gd name="T23" fmla="*/ 0 h 3726"/>
              <a:gd name="T24" fmla="*/ 5338 w 5410"/>
              <a:gd name="T25" fmla="*/ 2 h 3726"/>
              <a:gd name="T26" fmla="*/ 5354 w 5410"/>
              <a:gd name="T27" fmla="*/ 6 h 3726"/>
              <a:gd name="T28" fmla="*/ 5368 w 5410"/>
              <a:gd name="T29" fmla="*/ 14 h 3726"/>
              <a:gd name="T30" fmla="*/ 5382 w 5410"/>
              <a:gd name="T31" fmla="*/ 24 h 3726"/>
              <a:gd name="T32" fmla="*/ 5394 w 5410"/>
              <a:gd name="T33" fmla="*/ 36 h 3726"/>
              <a:gd name="T34" fmla="*/ 5402 w 5410"/>
              <a:gd name="T35" fmla="*/ 50 h 3726"/>
              <a:gd name="T36" fmla="*/ 5408 w 5410"/>
              <a:gd name="T37" fmla="*/ 64 h 3726"/>
              <a:gd name="T38" fmla="*/ 5410 w 5410"/>
              <a:gd name="T39" fmla="*/ 80 h 3726"/>
              <a:gd name="T40" fmla="*/ 5410 w 5410"/>
              <a:gd name="T41" fmla="*/ 80 h 3726"/>
              <a:gd name="T42" fmla="*/ 5410 w 5410"/>
              <a:gd name="T43" fmla="*/ 2618 h 3726"/>
              <a:gd name="T44" fmla="*/ 5410 w 5410"/>
              <a:gd name="T45" fmla="*/ 2618 h 3726"/>
              <a:gd name="T46" fmla="*/ 5410 w 5410"/>
              <a:gd name="T47" fmla="*/ 2638 h 3726"/>
              <a:gd name="T48" fmla="*/ 5408 w 5410"/>
              <a:gd name="T49" fmla="*/ 2660 h 3726"/>
              <a:gd name="T50" fmla="*/ 5406 w 5410"/>
              <a:gd name="T51" fmla="*/ 2686 h 3726"/>
              <a:gd name="T52" fmla="*/ 5398 w 5410"/>
              <a:gd name="T53" fmla="*/ 2716 h 3726"/>
              <a:gd name="T54" fmla="*/ 5388 w 5410"/>
              <a:gd name="T55" fmla="*/ 2746 h 3726"/>
              <a:gd name="T56" fmla="*/ 5380 w 5410"/>
              <a:gd name="T57" fmla="*/ 2762 h 3726"/>
              <a:gd name="T58" fmla="*/ 5370 w 5410"/>
              <a:gd name="T59" fmla="*/ 2776 h 3726"/>
              <a:gd name="T60" fmla="*/ 5360 w 5410"/>
              <a:gd name="T61" fmla="*/ 2792 h 3726"/>
              <a:gd name="T62" fmla="*/ 5346 w 5410"/>
              <a:gd name="T63" fmla="*/ 2806 h 3726"/>
              <a:gd name="T64" fmla="*/ 5332 w 5410"/>
              <a:gd name="T65" fmla="*/ 2820 h 3726"/>
              <a:gd name="T66" fmla="*/ 5314 w 5410"/>
              <a:gd name="T67" fmla="*/ 2834 h 3726"/>
              <a:gd name="T68" fmla="*/ 4080 w 5410"/>
              <a:gd name="T69" fmla="*/ 3564 h 3726"/>
              <a:gd name="T70" fmla="*/ 4080 w 5410"/>
              <a:gd name="T71" fmla="*/ 3564 h 3726"/>
              <a:gd name="T72" fmla="*/ 4042 w 5410"/>
              <a:gd name="T73" fmla="*/ 3590 h 3726"/>
              <a:gd name="T74" fmla="*/ 4002 w 5410"/>
              <a:gd name="T75" fmla="*/ 3612 h 3726"/>
              <a:gd name="T76" fmla="*/ 3966 w 5410"/>
              <a:gd name="T77" fmla="*/ 3632 h 3726"/>
              <a:gd name="T78" fmla="*/ 3928 w 5410"/>
              <a:gd name="T79" fmla="*/ 3650 h 3726"/>
              <a:gd name="T80" fmla="*/ 3892 w 5410"/>
              <a:gd name="T81" fmla="*/ 3666 h 3726"/>
              <a:gd name="T82" fmla="*/ 3858 w 5410"/>
              <a:gd name="T83" fmla="*/ 3680 h 3726"/>
              <a:gd name="T84" fmla="*/ 3824 w 5410"/>
              <a:gd name="T85" fmla="*/ 3690 h 3726"/>
              <a:gd name="T86" fmla="*/ 3790 w 5410"/>
              <a:gd name="T87" fmla="*/ 3700 h 3726"/>
              <a:gd name="T88" fmla="*/ 3756 w 5410"/>
              <a:gd name="T89" fmla="*/ 3708 h 3726"/>
              <a:gd name="T90" fmla="*/ 3724 w 5410"/>
              <a:gd name="T91" fmla="*/ 3714 h 3726"/>
              <a:gd name="T92" fmla="*/ 3690 w 5410"/>
              <a:gd name="T93" fmla="*/ 3718 h 3726"/>
              <a:gd name="T94" fmla="*/ 3658 w 5410"/>
              <a:gd name="T95" fmla="*/ 3722 h 3726"/>
              <a:gd name="T96" fmla="*/ 3592 w 5410"/>
              <a:gd name="T97" fmla="*/ 3726 h 3726"/>
              <a:gd name="T98" fmla="*/ 3526 w 5410"/>
              <a:gd name="T99" fmla="*/ 3726 h 3726"/>
              <a:gd name="T100" fmla="*/ 82 w 5410"/>
              <a:gd name="T101" fmla="*/ 3726 h 3726"/>
              <a:gd name="T102" fmla="*/ 82 w 5410"/>
              <a:gd name="T103" fmla="*/ 3726 h 3726"/>
              <a:gd name="T104" fmla="*/ 66 w 5410"/>
              <a:gd name="T105" fmla="*/ 3726 h 3726"/>
              <a:gd name="T106" fmla="*/ 50 w 5410"/>
              <a:gd name="T107" fmla="*/ 3720 h 3726"/>
              <a:gd name="T108" fmla="*/ 36 w 5410"/>
              <a:gd name="T109" fmla="*/ 3712 h 3726"/>
              <a:gd name="T110" fmla="*/ 24 w 5410"/>
              <a:gd name="T111" fmla="*/ 3704 h 3726"/>
              <a:gd name="T112" fmla="*/ 14 w 5410"/>
              <a:gd name="T113" fmla="*/ 3692 h 3726"/>
              <a:gd name="T114" fmla="*/ 8 w 5410"/>
              <a:gd name="T115" fmla="*/ 3678 h 3726"/>
              <a:gd name="T116" fmla="*/ 2 w 5410"/>
              <a:gd name="T117" fmla="*/ 3662 h 3726"/>
              <a:gd name="T118" fmla="*/ 0 w 5410"/>
              <a:gd name="T119" fmla="*/ 3646 h 3726"/>
              <a:gd name="T120" fmla="*/ 0 w 5410"/>
              <a:gd name="T121" fmla="*/ 1012 h 3726"/>
              <a:gd name="T122" fmla="*/ 0 w 5410"/>
              <a:gd name="T123" fmla="*/ 1012 h 3726"/>
              <a:gd name="T124" fmla="*/ 0 w 5410"/>
              <a:gd name="T125" fmla="*/ 8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0" h="3726">
                <a:moveTo>
                  <a:pt x="0" y="80"/>
                </a:moveTo>
                <a:lnTo>
                  <a:pt x="0" y="80"/>
                </a:lnTo>
                <a:lnTo>
                  <a:pt x="2" y="64"/>
                </a:lnTo>
                <a:lnTo>
                  <a:pt x="8" y="50"/>
                </a:lnTo>
                <a:lnTo>
                  <a:pt x="14" y="36"/>
                </a:lnTo>
                <a:lnTo>
                  <a:pt x="24" y="24"/>
                </a:lnTo>
                <a:lnTo>
                  <a:pt x="36" y="14"/>
                </a:lnTo>
                <a:lnTo>
                  <a:pt x="50" y="6"/>
                </a:lnTo>
                <a:lnTo>
                  <a:pt x="66" y="2"/>
                </a:lnTo>
                <a:lnTo>
                  <a:pt x="82" y="0"/>
                </a:lnTo>
                <a:lnTo>
                  <a:pt x="5320" y="0"/>
                </a:lnTo>
                <a:lnTo>
                  <a:pt x="5320" y="0"/>
                </a:lnTo>
                <a:lnTo>
                  <a:pt x="5338" y="2"/>
                </a:lnTo>
                <a:lnTo>
                  <a:pt x="5354" y="6"/>
                </a:lnTo>
                <a:lnTo>
                  <a:pt x="5368" y="14"/>
                </a:lnTo>
                <a:lnTo>
                  <a:pt x="5382" y="24"/>
                </a:lnTo>
                <a:lnTo>
                  <a:pt x="5394" y="36"/>
                </a:lnTo>
                <a:lnTo>
                  <a:pt x="5402" y="50"/>
                </a:lnTo>
                <a:lnTo>
                  <a:pt x="5408" y="64"/>
                </a:lnTo>
                <a:lnTo>
                  <a:pt x="5410" y="80"/>
                </a:lnTo>
                <a:lnTo>
                  <a:pt x="5410" y="80"/>
                </a:lnTo>
                <a:lnTo>
                  <a:pt x="5410" y="2618"/>
                </a:lnTo>
                <a:lnTo>
                  <a:pt x="5410" y="2618"/>
                </a:lnTo>
                <a:lnTo>
                  <a:pt x="5410" y="2638"/>
                </a:lnTo>
                <a:lnTo>
                  <a:pt x="5408" y="2660"/>
                </a:lnTo>
                <a:lnTo>
                  <a:pt x="5406" y="2686"/>
                </a:lnTo>
                <a:lnTo>
                  <a:pt x="5398" y="2716"/>
                </a:lnTo>
                <a:lnTo>
                  <a:pt x="5388" y="2746"/>
                </a:lnTo>
                <a:lnTo>
                  <a:pt x="5380" y="2762"/>
                </a:lnTo>
                <a:lnTo>
                  <a:pt x="5370" y="2776"/>
                </a:lnTo>
                <a:lnTo>
                  <a:pt x="5360" y="2792"/>
                </a:lnTo>
                <a:lnTo>
                  <a:pt x="5346" y="2806"/>
                </a:lnTo>
                <a:lnTo>
                  <a:pt x="5332" y="2820"/>
                </a:lnTo>
                <a:lnTo>
                  <a:pt x="5314" y="2834"/>
                </a:lnTo>
                <a:lnTo>
                  <a:pt x="4080" y="3564"/>
                </a:lnTo>
                <a:lnTo>
                  <a:pt x="4080" y="3564"/>
                </a:lnTo>
                <a:lnTo>
                  <a:pt x="4042" y="3590"/>
                </a:lnTo>
                <a:lnTo>
                  <a:pt x="4002" y="3612"/>
                </a:lnTo>
                <a:lnTo>
                  <a:pt x="3966" y="3632"/>
                </a:lnTo>
                <a:lnTo>
                  <a:pt x="3928" y="3650"/>
                </a:lnTo>
                <a:lnTo>
                  <a:pt x="3892" y="3666"/>
                </a:lnTo>
                <a:lnTo>
                  <a:pt x="3858" y="3680"/>
                </a:lnTo>
                <a:lnTo>
                  <a:pt x="3824" y="3690"/>
                </a:lnTo>
                <a:lnTo>
                  <a:pt x="3790" y="3700"/>
                </a:lnTo>
                <a:lnTo>
                  <a:pt x="3756" y="3708"/>
                </a:lnTo>
                <a:lnTo>
                  <a:pt x="3724" y="3714"/>
                </a:lnTo>
                <a:lnTo>
                  <a:pt x="3690" y="3718"/>
                </a:lnTo>
                <a:lnTo>
                  <a:pt x="3658" y="3722"/>
                </a:lnTo>
                <a:lnTo>
                  <a:pt x="3592" y="3726"/>
                </a:lnTo>
                <a:lnTo>
                  <a:pt x="3526" y="3726"/>
                </a:lnTo>
                <a:lnTo>
                  <a:pt x="82" y="3726"/>
                </a:lnTo>
                <a:lnTo>
                  <a:pt x="82" y="3726"/>
                </a:lnTo>
                <a:lnTo>
                  <a:pt x="66" y="3726"/>
                </a:lnTo>
                <a:lnTo>
                  <a:pt x="50" y="3720"/>
                </a:lnTo>
                <a:lnTo>
                  <a:pt x="36" y="3712"/>
                </a:lnTo>
                <a:lnTo>
                  <a:pt x="24" y="3704"/>
                </a:lnTo>
                <a:lnTo>
                  <a:pt x="14" y="3692"/>
                </a:lnTo>
                <a:lnTo>
                  <a:pt x="8" y="3678"/>
                </a:lnTo>
                <a:lnTo>
                  <a:pt x="2" y="3662"/>
                </a:lnTo>
                <a:lnTo>
                  <a:pt x="0" y="3646"/>
                </a:lnTo>
                <a:lnTo>
                  <a:pt x="0" y="1012"/>
                </a:lnTo>
                <a:lnTo>
                  <a:pt x="0" y="1012"/>
                </a:lnTo>
                <a:lnTo>
                  <a:pt x="0" y="80"/>
                </a:lnTo>
                <a:close/>
              </a:path>
            </a:pathLst>
          </a:custGeom>
          <a:gradFill>
            <a:gsLst>
              <a:gs pos="44000">
                <a:srgbClr val="004164"/>
              </a:gs>
              <a:gs pos="100000">
                <a:srgbClr val="0073A4"/>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dirty="0" smtClean="0"/>
              <a:t>01. (Add section)</a:t>
            </a:r>
            <a:endParaRPr lang="en-GB" noProof="0" dirty="0"/>
          </a:p>
        </p:txBody>
      </p:sp>
      <p:sp>
        <p:nvSpPr>
          <p:cNvPr id="19" name="Text Placeholder 28"/>
          <p:cNvSpPr>
            <a:spLocks noGrp="1"/>
          </p:cNvSpPr>
          <p:nvPr>
            <p:ph type="body" sz="quarter" idx="13"/>
          </p:nvPr>
        </p:nvSpPr>
        <p:spPr>
          <a:xfrm>
            <a:off x="554039" y="3506174"/>
            <a:ext cx="8035925" cy="636647"/>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39" y="2767057"/>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14"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endParaRPr lang="en-GB" noProof="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0881"/>
          </a:xfrm>
          <a:prstGeom prst="rect">
            <a:avLst/>
          </a:prstGeom>
        </p:spPr>
      </p:pic>
    </p:spTree>
    <p:extLst>
      <p:ext uri="{BB962C8B-B14F-4D97-AF65-F5344CB8AC3E}">
        <p14:creationId xmlns:p14="http://schemas.microsoft.com/office/powerpoint/2010/main" val="259511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Content Placeholder 6"/>
          <p:cNvSpPr>
            <a:spLocks noGrp="1"/>
          </p:cNvSpPr>
          <p:nvPr>
            <p:ph sz="quarter" idx="13"/>
          </p:nvPr>
        </p:nvSpPr>
        <p:spPr>
          <a:xfrm>
            <a:off x="251520" y="1189653"/>
            <a:ext cx="8640959" cy="5119667"/>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baseline="0">
                <a:solidFill>
                  <a:schemeClr val="bg1"/>
                </a:solidFill>
              </a:defRPr>
            </a:lvl3pPr>
            <a:lvl4pPr marL="1080000" indent="-270000">
              <a:buFont typeface="Arial" pitchFamily="34" charset="0"/>
              <a:buChar cha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Tree>
    <p:extLst>
      <p:ext uri="{BB962C8B-B14F-4D97-AF65-F5344CB8AC3E}">
        <p14:creationId xmlns:p14="http://schemas.microsoft.com/office/powerpoint/2010/main" val="3146727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3"/>
            <a:ext cx="4043463" cy="4523853"/>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Content Placeholder 6"/>
          <p:cNvSpPr>
            <a:spLocks noGrp="1"/>
          </p:cNvSpPr>
          <p:nvPr>
            <p:ph sz="quarter" idx="14"/>
          </p:nvPr>
        </p:nvSpPr>
        <p:spPr>
          <a:xfrm>
            <a:off x="4849018" y="1189653"/>
            <a:ext cx="4043461" cy="4523853"/>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Text Placeholder 28"/>
          <p:cNvSpPr>
            <a:spLocks noGrp="1"/>
          </p:cNvSpPr>
          <p:nvPr>
            <p:ph type="body" sz="quarter" idx="21" hasCustomPrompt="1"/>
          </p:nvPr>
        </p:nvSpPr>
        <p:spPr>
          <a:xfrm>
            <a:off x="4849020" y="5814573"/>
            <a:ext cx="4043459"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741658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Tree>
    <p:extLst>
      <p:ext uri="{BB962C8B-B14F-4D97-AF65-F5344CB8AC3E}">
        <p14:creationId xmlns:p14="http://schemas.microsoft.com/office/powerpoint/2010/main" val="86632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251520" y="677335"/>
            <a:ext cx="8640960" cy="5271945"/>
          </a:xfrm>
        </p:spPr>
        <p:txBody>
          <a:bodyPr anchor="ctr" anchorCtr="0"/>
          <a:lstStyle>
            <a:lvl1pPr marL="0" indent="0" algn="ctr">
              <a:buNone/>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251520" y="6093296"/>
            <a:ext cx="86409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12960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2"/>
            <a:ext cx="8640959" cy="3031435"/>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Picture Placeholder 4"/>
          <p:cNvSpPr>
            <a:spLocks noGrp="1"/>
          </p:cNvSpPr>
          <p:nvPr>
            <p:ph type="pic" sz="quarter" idx="14"/>
          </p:nvPr>
        </p:nvSpPr>
        <p:spPr>
          <a:xfrm>
            <a:off x="249764" y="4438029"/>
            <a:ext cx="1796360" cy="1573678"/>
          </a:xfrm>
        </p:spPr>
        <p:txBody>
          <a:bodyPr anchor="ctr" anchorCtr="0"/>
          <a:lstStyle>
            <a:lvl1pPr marL="0" indent="0" algn="ctr">
              <a:buNone/>
              <a:defRPr/>
            </a:lvl1pPr>
          </a:lstStyle>
          <a:p>
            <a:r>
              <a:rPr lang="en-US" noProof="0" smtClean="0"/>
              <a:t>Click icon to add picture</a:t>
            </a:r>
            <a:endParaRPr lang="en-GB" noProof="0" dirty="0"/>
          </a:p>
        </p:txBody>
      </p:sp>
      <p:sp>
        <p:nvSpPr>
          <p:cNvPr id="14" name="Picture Placeholder 4"/>
          <p:cNvSpPr>
            <a:spLocks noGrp="1"/>
          </p:cNvSpPr>
          <p:nvPr>
            <p:ph type="pic" sz="quarter" idx="15"/>
          </p:nvPr>
        </p:nvSpPr>
        <p:spPr>
          <a:xfrm>
            <a:off x="255577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82774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7096119"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1" name="Text Placeholder 28"/>
          <p:cNvSpPr>
            <a:spLocks noGrp="1"/>
          </p:cNvSpPr>
          <p:nvPr>
            <p:ph type="body" sz="quarter" idx="18" hasCustomPrompt="1"/>
          </p:nvPr>
        </p:nvSpPr>
        <p:spPr>
          <a:xfrm>
            <a:off x="249764" y="6093296"/>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55577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82774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7093923"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66825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27585"/>
            <a:ext cx="7860093" cy="600883"/>
          </a:xfrm>
          <a:prstGeom prst="rect">
            <a:avLst/>
          </a:prstGeom>
        </p:spPr>
        <p:txBody>
          <a:bodyPr vert="horz" lIns="0" tIns="0" rIns="0" bIns="0" rtlCol="0" anchor="b" anchorCtr="0">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251520" y="1189653"/>
            <a:ext cx="8670772" cy="511966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
        <p:nvSpPr>
          <p:cNvPr id="6" name="Slide Number Placeholder 5"/>
          <p:cNvSpPr>
            <a:spLocks noGrp="1"/>
          </p:cNvSpPr>
          <p:nvPr>
            <p:ph type="sldNum" sz="quarter" idx="4"/>
          </p:nvPr>
        </p:nvSpPr>
        <p:spPr>
          <a:xfrm>
            <a:off x="4239506" y="6515719"/>
            <a:ext cx="516591" cy="176811"/>
          </a:xfrm>
          <a:prstGeom prst="rect">
            <a:avLst/>
          </a:prstGeom>
        </p:spPr>
        <p:txBody>
          <a:bodyPr vert="horz" lIns="0" tIns="0" rIns="0" bIns="0" rtlCol="0" anchor="t" anchorCtr="0"/>
          <a:lstStyle>
            <a:lvl1pPr algn="l">
              <a:defRPr sz="700" b="0">
                <a:solidFill>
                  <a:schemeClr val="bg1"/>
                </a:solidFill>
              </a:defRPr>
            </a:lvl1pPr>
          </a:lstStyle>
          <a:p>
            <a:r>
              <a:rPr lang="en-GB" smtClean="0"/>
              <a:t>#</a:t>
            </a:r>
            <a:fld id="{EC98167B-91FF-498B-85F5-63F1D9402506}" type="slidenum">
              <a:rPr lang="en-GB" smtClean="0"/>
              <a:pPr/>
              <a:t>‹#›</a:t>
            </a:fld>
            <a:r>
              <a:rPr lang="en-GB" smtClean="0"/>
              <a:t>  </a:t>
            </a:r>
            <a:endParaRPr lang="en-GB"/>
          </a:p>
        </p:txBody>
      </p:sp>
      <p:sp>
        <p:nvSpPr>
          <p:cNvPr id="27" name="Rectangle 26"/>
          <p:cNvSpPr/>
          <p:nvPr/>
        </p:nvSpPr>
        <p:spPr>
          <a:xfrm flipV="1">
            <a:off x="0" y="6782016"/>
            <a:ext cx="9144000" cy="75984"/>
          </a:xfrm>
          <a:prstGeom prst="rect">
            <a:avLst/>
          </a:prstGeom>
          <a:gradFill flip="none" rotWithShape="1">
            <a:gsLst>
              <a:gs pos="44000">
                <a:srgbClr val="004164"/>
              </a:gs>
              <a:gs pos="100000">
                <a:srgbClr val="009B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82800" y="147600"/>
            <a:ext cx="885600" cy="619504"/>
          </a:xfrm>
          <a:prstGeom prst="rect">
            <a:avLst/>
          </a:prstGeom>
        </p:spPr>
      </p:pic>
    </p:spTree>
    <p:extLst>
      <p:ext uri="{BB962C8B-B14F-4D97-AF65-F5344CB8AC3E}">
        <p14:creationId xmlns:p14="http://schemas.microsoft.com/office/powerpoint/2010/main" val="4719071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sldNum="0" hdr="0" dt="0"/>
  <p:txStyles>
    <p:titleStyle>
      <a:lvl1pPr algn="l" defTabSz="914400" rtl="0" eaLnBrk="1" latinLnBrk="0" hangingPunct="1">
        <a:spcBef>
          <a:spcPct val="0"/>
        </a:spcBef>
        <a:buNone/>
        <a:defRPr sz="2400" b="0" i="0" kern="1200">
          <a:solidFill>
            <a:schemeClr val="bg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image" Target="../media/image12.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MIKE 11</a:t>
            </a:r>
            <a:endParaRPr lang="en-GB" dirty="0"/>
          </a:p>
        </p:txBody>
      </p:sp>
      <p:sp>
        <p:nvSpPr>
          <p:cNvPr id="3" name="Subtitle 2"/>
          <p:cNvSpPr>
            <a:spLocks noGrp="1"/>
          </p:cNvSpPr>
          <p:nvPr>
            <p:ph type="subTitle" idx="1"/>
          </p:nvPr>
        </p:nvSpPr>
        <p:spPr/>
        <p:txBody>
          <a:bodyPr/>
          <a:lstStyle/>
          <a:p>
            <a:r>
              <a:rPr lang="da-DK" dirty="0" err="1" smtClean="0"/>
              <a:t>Calibration</a:t>
            </a:r>
            <a:r>
              <a:rPr lang="da-DK" dirty="0" smtClean="0"/>
              <a:t> and Data </a:t>
            </a:r>
            <a:r>
              <a:rPr lang="da-DK" dirty="0" err="1" smtClean="0"/>
              <a:t>Needs</a:t>
            </a:r>
            <a:endParaRPr lang="en-GB" dirty="0"/>
          </a:p>
        </p:txBody>
      </p:sp>
      <p:sp>
        <p:nvSpPr>
          <p:cNvPr id="4" name="Footer Placeholder 3"/>
          <p:cNvSpPr>
            <a:spLocks noGrp="1"/>
          </p:cNvSpPr>
          <p:nvPr>
            <p:ph type="ftr" sz="quarter" idx="3"/>
          </p:nvPr>
        </p:nvSpPr>
        <p:spPr/>
        <p:txBody>
          <a:bodyPr/>
          <a:lstStyle/>
          <a:p>
            <a:r>
              <a:rPr lang="en-GB" smtClean="0"/>
              <a:t>© DHI</a:t>
            </a:r>
            <a:endParaRPr lang="en-GB"/>
          </a:p>
        </p:txBody>
      </p:sp>
    </p:spTree>
    <p:extLst>
      <p:ext uri="{BB962C8B-B14F-4D97-AF65-F5344CB8AC3E}">
        <p14:creationId xmlns:p14="http://schemas.microsoft.com/office/powerpoint/2010/main" val="268120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CALIBRATION AND DATA </a:t>
            </a:r>
            <a:r>
              <a:rPr lang="da-DK" dirty="0" smtClean="0">
                <a:solidFill>
                  <a:srgbClr val="FFFFFF"/>
                </a:solidFill>
              </a:rPr>
              <a:t>NEEDS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Roughness (Transversal/Depth Variation)</a:t>
            </a:r>
          </a:p>
          <a:p>
            <a:pPr marL="0" indent="0">
              <a:buNone/>
            </a:pPr>
            <a:endParaRPr lang="en-GB" dirty="0"/>
          </a:p>
        </p:txBody>
      </p:sp>
      <p:sp>
        <p:nvSpPr>
          <p:cNvPr id="12" name="Rectangle 4"/>
          <p:cNvSpPr>
            <a:spLocks noChangeArrowheads="1"/>
          </p:cNvSpPr>
          <p:nvPr/>
        </p:nvSpPr>
        <p:spPr bwMode="auto">
          <a:xfrm>
            <a:off x="211113" y="1916832"/>
            <a:ext cx="6161087" cy="3940175"/>
          </a:xfrm>
          <a:prstGeom prst="rect">
            <a:avLst/>
          </a:prstGeom>
          <a:noFill/>
          <a:ln w="9525">
            <a:noFill/>
            <a:miter lim="800000"/>
            <a:headEnd/>
            <a:tailEnd/>
          </a:ln>
          <a:effectLst/>
        </p:spPr>
        <p:txBody>
          <a:bodyPr>
            <a:spAutoFit/>
          </a:bodyPr>
          <a:lstStyle/>
          <a:p>
            <a:r>
              <a:rPr lang="en-US" sz="1800" b="1" dirty="0">
                <a:solidFill>
                  <a:srgbClr val="FFFFFF"/>
                </a:solidFill>
                <a:latin typeface="Arial" charset="0"/>
              </a:rPr>
              <a:t>Applied in the Tabular Sections of the</a:t>
            </a:r>
            <a:br>
              <a:rPr lang="en-US" sz="1800" b="1" dirty="0">
                <a:solidFill>
                  <a:srgbClr val="FFFFFF"/>
                </a:solidFill>
                <a:latin typeface="Arial" charset="0"/>
              </a:rPr>
            </a:br>
            <a:r>
              <a:rPr lang="en-US" sz="1800" b="1" dirty="0">
                <a:solidFill>
                  <a:srgbClr val="FFFFFF"/>
                </a:solidFill>
                <a:latin typeface="Arial" charset="0"/>
              </a:rPr>
              <a:t>Cross-Section Database </a:t>
            </a:r>
            <a:r>
              <a:rPr lang="en-US" sz="1800" b="1" dirty="0" smtClean="0">
                <a:solidFill>
                  <a:srgbClr val="FFFFFF"/>
                </a:solidFill>
                <a:latin typeface="Arial" charset="0"/>
              </a:rPr>
              <a:t>either as</a:t>
            </a:r>
            <a:r>
              <a:rPr lang="en-US" sz="1800" b="1" dirty="0">
                <a:solidFill>
                  <a:srgbClr val="FFFFFF"/>
                </a:solidFill>
                <a:latin typeface="Arial" charset="0"/>
              </a:rPr>
              <a:t/>
            </a:r>
            <a:br>
              <a:rPr lang="en-US" sz="1800" b="1" dirty="0">
                <a:solidFill>
                  <a:srgbClr val="FFFFFF"/>
                </a:solidFill>
                <a:latin typeface="Arial" charset="0"/>
              </a:rPr>
            </a:br>
            <a:r>
              <a:rPr lang="en-US" sz="1800" b="1" dirty="0">
                <a:solidFill>
                  <a:srgbClr val="FFFFFF"/>
                </a:solidFill>
                <a:latin typeface="Arial" charset="0"/>
              </a:rPr>
              <a:t>a Value </a:t>
            </a:r>
            <a:r>
              <a:rPr lang="en-US" sz="1800" b="1" dirty="0" smtClean="0">
                <a:solidFill>
                  <a:srgbClr val="FFFFFF"/>
                </a:solidFill>
                <a:latin typeface="Arial" charset="0"/>
              </a:rPr>
              <a:t>or a </a:t>
            </a:r>
            <a:r>
              <a:rPr lang="en-US" sz="1800" b="1" dirty="0">
                <a:solidFill>
                  <a:srgbClr val="FFFFFF"/>
                </a:solidFill>
                <a:latin typeface="Arial" charset="0"/>
              </a:rPr>
              <a:t>Factor:</a:t>
            </a:r>
          </a:p>
          <a:p>
            <a:endParaRPr lang="en-US" sz="1800" b="1" dirty="0">
              <a:solidFill>
                <a:srgbClr val="FFFFFF"/>
              </a:solidFill>
              <a:effectLst>
                <a:outerShdw blurRad="38100" dist="38100" dir="2700000" algn="tl">
                  <a:srgbClr val="C0C0C0"/>
                </a:outerShdw>
              </a:effectLst>
              <a:latin typeface="Arial" charset="0"/>
            </a:endParaRPr>
          </a:p>
          <a:p>
            <a:r>
              <a:rPr lang="en-US" sz="1800" b="1" dirty="0">
                <a:solidFill>
                  <a:srgbClr val="FFFFFF"/>
                </a:solidFill>
                <a:latin typeface="Arial" charset="0"/>
              </a:rPr>
              <a:t>  1. Transversal</a:t>
            </a:r>
          </a:p>
          <a:p>
            <a:r>
              <a:rPr lang="en-US" sz="1600" dirty="0">
                <a:solidFill>
                  <a:srgbClr val="FFFFFF"/>
                </a:solidFill>
                <a:latin typeface="Arial" charset="0"/>
              </a:rPr>
              <a:t>        - Assigned in Raw Data Section</a:t>
            </a:r>
          </a:p>
          <a:p>
            <a:r>
              <a:rPr lang="en-US" sz="1600" dirty="0">
                <a:solidFill>
                  <a:srgbClr val="FFFFFF"/>
                </a:solidFill>
                <a:latin typeface="Arial" charset="0"/>
              </a:rPr>
              <a:t>        - Value or Factor, Different Formulations</a:t>
            </a:r>
            <a:br>
              <a:rPr lang="en-US" sz="1600" dirty="0">
                <a:solidFill>
                  <a:srgbClr val="FFFFFF"/>
                </a:solidFill>
                <a:latin typeface="Arial" charset="0"/>
              </a:rPr>
            </a:br>
            <a:r>
              <a:rPr lang="en-US" sz="1600" dirty="0">
                <a:solidFill>
                  <a:srgbClr val="FFFFFF"/>
                </a:solidFill>
                <a:latin typeface="Arial" charset="0"/>
              </a:rPr>
              <a:t>        - Factor applied to value in HD Parameter File</a:t>
            </a:r>
          </a:p>
          <a:p>
            <a:r>
              <a:rPr lang="en-US" sz="1600" dirty="0">
                <a:solidFill>
                  <a:srgbClr val="FFFFFF"/>
                </a:solidFill>
                <a:latin typeface="Arial" charset="0"/>
              </a:rPr>
              <a:t>        - Selection based on X-Position in Section</a:t>
            </a:r>
          </a:p>
          <a:p>
            <a:endParaRPr lang="en-US" sz="1600" dirty="0">
              <a:solidFill>
                <a:srgbClr val="FFFFFF"/>
              </a:solidFill>
              <a:latin typeface="Arial" charset="0"/>
            </a:endParaRPr>
          </a:p>
          <a:p>
            <a:r>
              <a:rPr lang="en-US" sz="1800" b="1" dirty="0">
                <a:solidFill>
                  <a:srgbClr val="FFFFFF"/>
                </a:solidFill>
                <a:latin typeface="Arial" charset="0"/>
              </a:rPr>
              <a:t>  2. Depth Varying</a:t>
            </a:r>
          </a:p>
          <a:p>
            <a:r>
              <a:rPr lang="en-US" sz="1600" dirty="0">
                <a:solidFill>
                  <a:srgbClr val="FFFFFF"/>
                </a:solidFill>
                <a:latin typeface="Arial" charset="0"/>
              </a:rPr>
              <a:t>        - Assigned in the Processed Data Section</a:t>
            </a:r>
            <a:br>
              <a:rPr lang="en-US" sz="1600" dirty="0">
                <a:solidFill>
                  <a:srgbClr val="FFFFFF"/>
                </a:solidFill>
                <a:latin typeface="Arial" charset="0"/>
              </a:rPr>
            </a:br>
            <a:r>
              <a:rPr lang="en-US" sz="1600" dirty="0">
                <a:solidFill>
                  <a:srgbClr val="FFFFFF"/>
                </a:solidFill>
                <a:latin typeface="Arial" charset="0"/>
              </a:rPr>
              <a:t>        - Factor only, applied to value in</a:t>
            </a:r>
            <a:br>
              <a:rPr lang="en-US" sz="1600" dirty="0">
                <a:solidFill>
                  <a:srgbClr val="FFFFFF"/>
                </a:solidFill>
                <a:latin typeface="Arial" charset="0"/>
              </a:rPr>
            </a:br>
            <a:r>
              <a:rPr lang="en-US" sz="1600" dirty="0">
                <a:solidFill>
                  <a:srgbClr val="FFFFFF"/>
                </a:solidFill>
                <a:latin typeface="Arial" charset="0"/>
              </a:rPr>
              <a:t>          </a:t>
            </a:r>
            <a:r>
              <a:rPr lang="en-US" sz="1600" dirty="0" smtClean="0">
                <a:solidFill>
                  <a:srgbClr val="FFFFFF"/>
                </a:solidFill>
                <a:latin typeface="Arial" charset="0"/>
              </a:rPr>
              <a:t>HD </a:t>
            </a:r>
            <a:r>
              <a:rPr lang="en-US" sz="1600" dirty="0">
                <a:solidFill>
                  <a:srgbClr val="FFFFFF"/>
                </a:solidFill>
                <a:latin typeface="Arial" charset="0"/>
              </a:rPr>
              <a:t>Parameter File in the model</a:t>
            </a:r>
            <a:br>
              <a:rPr lang="en-US" sz="1600" dirty="0">
                <a:solidFill>
                  <a:srgbClr val="FFFFFF"/>
                </a:solidFill>
                <a:latin typeface="Arial" charset="0"/>
              </a:rPr>
            </a:br>
            <a:r>
              <a:rPr lang="en-US" sz="1600" dirty="0">
                <a:solidFill>
                  <a:srgbClr val="FFFFFF"/>
                </a:solidFill>
                <a:latin typeface="Arial" charset="0"/>
              </a:rPr>
              <a:t>        - Selection based on Level in the Section</a:t>
            </a:r>
          </a:p>
        </p:txBody>
      </p:sp>
      <p:pic>
        <p:nvPicPr>
          <p:cNvPr id="13" name="Picture 5" descr="MPj04031940000[1]"/>
          <p:cNvPicPr>
            <a:picLocks noChangeAspect="1" noChangeArrowheads="1"/>
          </p:cNvPicPr>
          <p:nvPr/>
        </p:nvPicPr>
        <p:blipFill>
          <a:blip r:embed="rId3">
            <a:lum bright="20000" contrast="40000"/>
          </a:blip>
          <a:srcRect/>
          <a:stretch>
            <a:fillRect/>
          </a:stretch>
        </p:blipFill>
        <p:spPr bwMode="auto">
          <a:xfrm>
            <a:off x="5513636" y="1412776"/>
            <a:ext cx="3219450" cy="4918075"/>
          </a:xfrm>
          <a:prstGeom prst="rect">
            <a:avLst/>
          </a:prstGeom>
          <a:noFill/>
          <a:ln w="9525">
            <a:noFill/>
            <a:miter lim="800000"/>
            <a:headEnd/>
            <a:tailEnd/>
          </a:ln>
        </p:spPr>
      </p:pic>
      <p:graphicFrame>
        <p:nvGraphicFramePr>
          <p:cNvPr id="14" name="Object 6"/>
          <p:cNvGraphicFramePr>
            <a:graphicFrameLocks noChangeAspect="1"/>
          </p:cNvGraphicFramePr>
          <p:nvPr>
            <p:extLst>
              <p:ext uri="{D42A27DB-BD31-4B8C-83A1-F6EECF244321}">
                <p14:modId xmlns:p14="http://schemas.microsoft.com/office/powerpoint/2010/main" val="675776105"/>
              </p:ext>
            </p:extLst>
          </p:nvPr>
        </p:nvGraphicFramePr>
        <p:xfrm>
          <a:off x="6004173" y="5726013"/>
          <a:ext cx="2400300" cy="474663"/>
        </p:xfrm>
        <a:graphic>
          <a:graphicData uri="http://schemas.openxmlformats.org/presentationml/2006/ole">
            <mc:AlternateContent xmlns:mc="http://schemas.openxmlformats.org/markup-compatibility/2006">
              <mc:Choice xmlns:v="urn:schemas-microsoft-com:vml" Requires="v">
                <p:oleObj spid="_x0000_s74762" name="Equation" r:id="rId4" imgW="1155600" imgH="228600" progId="Equation.3">
                  <p:embed/>
                </p:oleObj>
              </mc:Choice>
              <mc:Fallback>
                <p:oleObj name="Equation" r:id="rId4" imgW="11556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4173" y="5726013"/>
                        <a:ext cx="2400300" cy="474663"/>
                      </a:xfrm>
                      <a:prstGeom prst="rect">
                        <a:avLst/>
                      </a:prstGeom>
                      <a:solidFill>
                        <a:schemeClr val="bg1"/>
                      </a:solidFill>
                    </p:spPr>
                  </p:pic>
                </p:oleObj>
              </mc:Fallback>
            </mc:AlternateContent>
          </a:graphicData>
        </a:graphic>
      </p:graphicFrame>
      <p:sp>
        <p:nvSpPr>
          <p:cNvPr id="15" name="Footer Placeholder 1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448626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CALIBRATION AND DATA </a:t>
            </a:r>
            <a:r>
              <a:rPr lang="da-DK" dirty="0" smtClean="0">
                <a:solidFill>
                  <a:srgbClr val="FFFFFF"/>
                </a:solidFill>
              </a:rPr>
              <a:t>NEEDS</a:t>
            </a:r>
            <a:endParaRPr lang="en-GB" dirty="0"/>
          </a:p>
        </p:txBody>
      </p:sp>
      <p:sp>
        <p:nvSpPr>
          <p:cNvPr id="3" name="Content Placeholder 2"/>
          <p:cNvSpPr>
            <a:spLocks noGrp="1"/>
          </p:cNvSpPr>
          <p:nvPr>
            <p:ph sz="quarter" idx="13"/>
          </p:nvPr>
        </p:nvSpPr>
        <p:spPr>
          <a:xfrm>
            <a:off x="251520" y="1196752"/>
            <a:ext cx="8640959" cy="5119667"/>
          </a:xfrm>
        </p:spPr>
        <p:txBody>
          <a:bodyPr/>
          <a:lstStyle/>
          <a:p>
            <a:pPr marL="0" indent="0">
              <a:buNone/>
            </a:pPr>
            <a:r>
              <a:rPr lang="en-US" dirty="0">
                <a:solidFill>
                  <a:srgbClr val="FFFFFF"/>
                </a:solidFill>
              </a:rPr>
              <a:t>Roughness (Longitudinal Variation)</a:t>
            </a:r>
          </a:p>
          <a:p>
            <a:pPr marL="0" indent="0">
              <a:buNone/>
            </a:pPr>
            <a:endParaRPr lang="en-GB" dirty="0"/>
          </a:p>
        </p:txBody>
      </p:sp>
      <p:sp>
        <p:nvSpPr>
          <p:cNvPr id="4" name="Rectangle 4"/>
          <p:cNvSpPr>
            <a:spLocks noChangeArrowheads="1"/>
          </p:cNvSpPr>
          <p:nvPr/>
        </p:nvSpPr>
        <p:spPr bwMode="auto">
          <a:xfrm>
            <a:off x="199330" y="1628800"/>
            <a:ext cx="6896100" cy="366712"/>
          </a:xfrm>
          <a:prstGeom prst="rect">
            <a:avLst/>
          </a:prstGeom>
          <a:noFill/>
          <a:ln w="9525">
            <a:noFill/>
            <a:miter lim="800000"/>
            <a:headEnd/>
            <a:tailEnd/>
          </a:ln>
          <a:effectLst/>
        </p:spPr>
        <p:txBody>
          <a:bodyPr>
            <a:spAutoFit/>
          </a:bodyPr>
          <a:lstStyle/>
          <a:p>
            <a:r>
              <a:rPr lang="en-US" sz="1800" b="1">
                <a:solidFill>
                  <a:srgbClr val="FFFFFF"/>
                </a:solidFill>
                <a:latin typeface="Arial" charset="0"/>
              </a:rPr>
              <a:t>Global and Local Values Applied in the HD Parameter File</a:t>
            </a:r>
          </a:p>
        </p:txBody>
      </p:sp>
      <p:grpSp>
        <p:nvGrpSpPr>
          <p:cNvPr id="5" name="Group 42"/>
          <p:cNvGrpSpPr>
            <a:grpSpLocks/>
          </p:cNvGrpSpPr>
          <p:nvPr/>
        </p:nvGrpSpPr>
        <p:grpSpPr bwMode="auto">
          <a:xfrm>
            <a:off x="272355" y="2204864"/>
            <a:ext cx="8462963" cy="3938587"/>
            <a:chOff x="282" y="1632"/>
            <a:chExt cx="5430" cy="2544"/>
          </a:xfrm>
          <a:solidFill>
            <a:schemeClr val="bg2"/>
          </a:solidFill>
        </p:grpSpPr>
        <p:sp>
          <p:nvSpPr>
            <p:cNvPr id="6" name="AutoShape 43"/>
            <p:cNvSpPr>
              <a:spLocks noChangeArrowheads="1"/>
            </p:cNvSpPr>
            <p:nvPr/>
          </p:nvSpPr>
          <p:spPr bwMode="auto">
            <a:xfrm>
              <a:off x="282" y="1632"/>
              <a:ext cx="5430" cy="2544"/>
            </a:xfrm>
            <a:prstGeom prst="roundRect">
              <a:avLst>
                <a:gd name="adj" fmla="val 16667"/>
              </a:avLst>
            </a:prstGeom>
            <a:grpFill/>
            <a:ln w="12700">
              <a:solidFill>
                <a:schemeClr val="tx1"/>
              </a:solidFill>
              <a:round/>
              <a:headEnd type="none" w="sm" len="sm"/>
              <a:tailEnd type="none" w="sm" len="sm"/>
            </a:ln>
            <a:effectLst/>
          </p:spPr>
          <p:txBody>
            <a:bodyPr wrap="none" anchor="ctr"/>
            <a:lstStyle/>
            <a:p>
              <a:endParaRPr lang="da-DK">
                <a:solidFill>
                  <a:srgbClr val="FFFFFF"/>
                </a:solidFill>
              </a:endParaRPr>
            </a:p>
          </p:txBody>
        </p:sp>
        <p:sp>
          <p:nvSpPr>
            <p:cNvPr id="7" name="Text Box 44"/>
            <p:cNvSpPr txBox="1">
              <a:spLocks noChangeArrowheads="1"/>
            </p:cNvSpPr>
            <p:nvPr/>
          </p:nvSpPr>
          <p:spPr bwMode="auto">
            <a:xfrm>
              <a:off x="4551" y="1824"/>
              <a:ext cx="1062" cy="1799"/>
            </a:xfrm>
            <a:prstGeom prst="rect">
              <a:avLst/>
            </a:prstGeom>
            <a:grpFill/>
            <a:ln w="12700">
              <a:noFill/>
              <a:miter lim="800000"/>
              <a:headEnd type="none" w="sm" len="sm"/>
              <a:tailEnd type="none" w="sm" len="sm"/>
            </a:ln>
            <a:effectLst/>
          </p:spPr>
          <p:txBody>
            <a:bodyPr wrap="square">
              <a:spAutoFit/>
            </a:bodyPr>
            <a:lstStyle/>
            <a:p>
              <a:pPr defTabSz="762000" eaLnBrk="0" hangingPunct="0">
                <a:spcBef>
                  <a:spcPct val="50000"/>
                </a:spcBef>
              </a:pPr>
              <a:r>
                <a:rPr lang="en-US" sz="1400" b="1" dirty="0">
                  <a:solidFill>
                    <a:schemeClr val="accent6"/>
                  </a:solidFill>
                </a:rPr>
                <a:t>Global Value</a:t>
              </a:r>
            </a:p>
            <a:p>
              <a:pPr defTabSz="762000" eaLnBrk="0" hangingPunct="0">
                <a:spcBef>
                  <a:spcPct val="50000"/>
                </a:spcBef>
              </a:pPr>
              <a:r>
                <a:rPr lang="da-DK" sz="1400" b="1" dirty="0">
                  <a:solidFill>
                    <a:schemeClr val="accent6"/>
                  </a:solidFill>
                </a:rPr>
                <a:t/>
              </a:r>
              <a:br>
                <a:rPr lang="da-DK" sz="1400" b="1" dirty="0">
                  <a:solidFill>
                    <a:schemeClr val="accent6"/>
                  </a:solidFill>
                </a:rPr>
              </a:br>
              <a:r>
                <a:rPr lang="da-DK" sz="1400" b="1" dirty="0">
                  <a:solidFill>
                    <a:schemeClr val="accent6"/>
                  </a:solidFill>
                </a:rPr>
                <a:t>       +</a:t>
              </a:r>
            </a:p>
            <a:p>
              <a:pPr defTabSz="762000" eaLnBrk="0" hangingPunct="0">
                <a:spcBef>
                  <a:spcPct val="50000"/>
                </a:spcBef>
              </a:pPr>
              <a:r>
                <a:rPr lang="en-US" sz="1400" b="1" dirty="0">
                  <a:solidFill>
                    <a:schemeClr val="accent6"/>
                  </a:solidFill>
                </a:rPr>
                <a:t>Local Values</a:t>
              </a:r>
            </a:p>
            <a:p>
              <a:pPr defTabSz="762000" eaLnBrk="0" hangingPunct="0">
                <a:spcBef>
                  <a:spcPct val="50000"/>
                </a:spcBef>
              </a:pPr>
              <a:r>
                <a:rPr lang="da-DK" sz="1000" b="1" dirty="0">
                  <a:solidFill>
                    <a:schemeClr val="accent6"/>
                  </a:solidFill>
                </a:rPr>
                <a:t>(</a:t>
              </a:r>
              <a:r>
                <a:rPr lang="da-DK" sz="1000" b="1" dirty="0" err="1">
                  <a:solidFill>
                    <a:schemeClr val="accent6"/>
                  </a:solidFill>
                </a:rPr>
                <a:t>overwrites</a:t>
              </a:r>
              <a:r>
                <a:rPr lang="da-DK" sz="1000" b="1" dirty="0">
                  <a:solidFill>
                    <a:schemeClr val="accent6"/>
                  </a:solidFill>
                </a:rPr>
                <a:t> Global</a:t>
              </a:r>
              <a:br>
                <a:rPr lang="da-DK" sz="1000" b="1" dirty="0">
                  <a:solidFill>
                    <a:schemeClr val="accent6"/>
                  </a:solidFill>
                </a:rPr>
              </a:br>
              <a:r>
                <a:rPr lang="da-DK" sz="1000" b="1" dirty="0">
                  <a:solidFill>
                    <a:schemeClr val="accent6"/>
                  </a:solidFill>
                </a:rPr>
                <a:t>  </a:t>
              </a:r>
              <a:r>
                <a:rPr lang="da-DK" sz="1000" b="1" dirty="0" err="1">
                  <a:solidFill>
                    <a:schemeClr val="accent6"/>
                  </a:solidFill>
                </a:rPr>
                <a:t>values</a:t>
              </a:r>
              <a:r>
                <a:rPr lang="da-DK" sz="1000" b="1" dirty="0">
                  <a:solidFill>
                    <a:schemeClr val="accent6"/>
                  </a:solidFill>
                </a:rPr>
                <a:t> at </a:t>
              </a:r>
              <a:r>
                <a:rPr lang="da-DK" sz="1000" b="1" dirty="0" err="1">
                  <a:solidFill>
                    <a:schemeClr val="accent6"/>
                  </a:solidFill>
                </a:rPr>
                <a:t>defined</a:t>
              </a:r>
              <a:r>
                <a:rPr lang="da-DK" sz="1000" b="1" dirty="0">
                  <a:solidFill>
                    <a:schemeClr val="accent6"/>
                  </a:solidFill>
                </a:rPr>
                <a:t/>
              </a:r>
              <a:br>
                <a:rPr lang="da-DK" sz="1000" b="1" dirty="0">
                  <a:solidFill>
                    <a:schemeClr val="accent6"/>
                  </a:solidFill>
                </a:rPr>
              </a:br>
              <a:r>
                <a:rPr lang="da-DK" sz="1000" b="1" dirty="0">
                  <a:solidFill>
                    <a:schemeClr val="accent6"/>
                  </a:solidFill>
                </a:rPr>
                <a:t>  locations)</a:t>
              </a:r>
            </a:p>
            <a:p>
              <a:pPr defTabSz="762000" eaLnBrk="0" hangingPunct="0">
                <a:spcBef>
                  <a:spcPct val="50000"/>
                </a:spcBef>
              </a:pPr>
              <a:r>
                <a:rPr lang="da-DK" sz="1400" b="1" dirty="0">
                  <a:solidFill>
                    <a:schemeClr val="accent6"/>
                  </a:solidFill>
                </a:rPr>
                <a:t/>
              </a:r>
              <a:br>
                <a:rPr lang="da-DK" sz="1400" b="1" dirty="0">
                  <a:solidFill>
                    <a:schemeClr val="accent6"/>
                  </a:solidFill>
                </a:rPr>
              </a:br>
              <a:r>
                <a:rPr lang="da-DK" sz="1400" b="1" dirty="0">
                  <a:solidFill>
                    <a:schemeClr val="accent6"/>
                  </a:solidFill>
                </a:rPr>
                <a:t>          </a:t>
              </a:r>
            </a:p>
            <a:p>
              <a:pPr defTabSz="762000" eaLnBrk="0" hangingPunct="0">
                <a:spcBef>
                  <a:spcPct val="50000"/>
                </a:spcBef>
              </a:pPr>
              <a:r>
                <a:rPr lang="da-DK" sz="1400" b="1" dirty="0">
                  <a:solidFill>
                    <a:schemeClr val="accent6"/>
                  </a:solidFill>
                </a:rPr>
                <a:t>Resulting bed </a:t>
              </a:r>
              <a:r>
                <a:rPr lang="da-DK" sz="1400" b="1" dirty="0" err="1">
                  <a:solidFill>
                    <a:schemeClr val="accent6"/>
                  </a:solidFill>
                </a:rPr>
                <a:t>resistance</a:t>
              </a:r>
              <a:endParaRPr lang="en-US" sz="1400" b="1" dirty="0">
                <a:solidFill>
                  <a:schemeClr val="accent6"/>
                </a:solidFill>
              </a:endParaRPr>
            </a:p>
          </p:txBody>
        </p:sp>
        <p:grpSp>
          <p:nvGrpSpPr>
            <p:cNvPr id="8" name="Group 45"/>
            <p:cNvGrpSpPr>
              <a:grpSpLocks/>
            </p:cNvGrpSpPr>
            <p:nvPr/>
          </p:nvGrpSpPr>
          <p:grpSpPr bwMode="auto">
            <a:xfrm>
              <a:off x="628" y="3748"/>
              <a:ext cx="3056" cy="0"/>
              <a:chOff x="1584" y="2304"/>
              <a:chExt cx="3264" cy="0"/>
            </a:xfrm>
            <a:grpFill/>
          </p:grpSpPr>
          <p:sp>
            <p:nvSpPr>
              <p:cNvPr id="45" name="Line 46"/>
              <p:cNvSpPr>
                <a:spLocks noChangeShapeType="1"/>
              </p:cNvSpPr>
              <p:nvPr/>
            </p:nvSpPr>
            <p:spPr bwMode="auto">
              <a:xfrm>
                <a:off x="1584" y="2304"/>
                <a:ext cx="816" cy="0"/>
              </a:xfrm>
              <a:prstGeom prst="line">
                <a:avLst/>
              </a:prstGeom>
              <a:grpFill/>
              <a:ln w="28575">
                <a:solidFill>
                  <a:schemeClr val="tx1"/>
                </a:solidFill>
                <a:round/>
                <a:headEnd type="oval" w="med" len="med"/>
                <a:tailEnd type="oval" w="med" len="med"/>
              </a:ln>
              <a:effectLst/>
            </p:spPr>
            <p:txBody>
              <a:bodyPr wrap="none" anchor="ctr"/>
              <a:lstStyle/>
              <a:p>
                <a:endParaRPr lang="da-DK">
                  <a:solidFill>
                    <a:srgbClr val="FFFFFF"/>
                  </a:solidFill>
                </a:endParaRPr>
              </a:p>
            </p:txBody>
          </p:sp>
          <p:sp>
            <p:nvSpPr>
              <p:cNvPr id="46" name="Line 47"/>
              <p:cNvSpPr>
                <a:spLocks noChangeShapeType="1"/>
              </p:cNvSpPr>
              <p:nvPr/>
            </p:nvSpPr>
            <p:spPr bwMode="auto">
              <a:xfrm>
                <a:off x="2400" y="2304"/>
                <a:ext cx="816" cy="0"/>
              </a:xfrm>
              <a:prstGeom prst="line">
                <a:avLst/>
              </a:prstGeom>
              <a:grpFill/>
              <a:ln w="28575">
                <a:solidFill>
                  <a:schemeClr val="tx1"/>
                </a:solidFill>
                <a:round/>
                <a:headEnd type="oval" w="med" len="med"/>
                <a:tailEnd type="oval" w="med" len="med"/>
              </a:ln>
              <a:effectLst/>
            </p:spPr>
            <p:txBody>
              <a:bodyPr wrap="none" anchor="ctr"/>
              <a:lstStyle/>
              <a:p>
                <a:endParaRPr lang="da-DK">
                  <a:solidFill>
                    <a:srgbClr val="FFFFFF"/>
                  </a:solidFill>
                </a:endParaRPr>
              </a:p>
            </p:txBody>
          </p:sp>
          <p:sp>
            <p:nvSpPr>
              <p:cNvPr id="47" name="Line 48"/>
              <p:cNvSpPr>
                <a:spLocks noChangeShapeType="1"/>
              </p:cNvSpPr>
              <p:nvPr/>
            </p:nvSpPr>
            <p:spPr bwMode="auto">
              <a:xfrm>
                <a:off x="3216" y="2304"/>
                <a:ext cx="816" cy="0"/>
              </a:xfrm>
              <a:prstGeom prst="line">
                <a:avLst/>
              </a:prstGeom>
              <a:grpFill/>
              <a:ln w="28575">
                <a:solidFill>
                  <a:schemeClr val="tx1"/>
                </a:solidFill>
                <a:round/>
                <a:headEnd type="oval" w="med" len="med"/>
                <a:tailEnd type="oval" w="med" len="med"/>
              </a:ln>
              <a:effectLst/>
            </p:spPr>
            <p:txBody>
              <a:bodyPr wrap="none" anchor="ctr"/>
              <a:lstStyle/>
              <a:p>
                <a:endParaRPr lang="da-DK">
                  <a:solidFill>
                    <a:srgbClr val="FFFFFF"/>
                  </a:solidFill>
                </a:endParaRPr>
              </a:p>
            </p:txBody>
          </p:sp>
          <p:sp>
            <p:nvSpPr>
              <p:cNvPr id="48" name="Line 49"/>
              <p:cNvSpPr>
                <a:spLocks noChangeShapeType="1"/>
              </p:cNvSpPr>
              <p:nvPr/>
            </p:nvSpPr>
            <p:spPr bwMode="auto">
              <a:xfrm>
                <a:off x="4032" y="2304"/>
                <a:ext cx="816" cy="0"/>
              </a:xfrm>
              <a:prstGeom prst="line">
                <a:avLst/>
              </a:prstGeom>
              <a:grpFill/>
              <a:ln w="28575">
                <a:solidFill>
                  <a:schemeClr val="tx1"/>
                </a:solidFill>
                <a:round/>
                <a:headEnd type="oval" w="med" len="med"/>
                <a:tailEnd type="oval" w="med" len="med"/>
              </a:ln>
              <a:effectLst/>
            </p:spPr>
            <p:txBody>
              <a:bodyPr wrap="none" anchor="ctr"/>
              <a:lstStyle/>
              <a:p>
                <a:endParaRPr lang="da-DK">
                  <a:solidFill>
                    <a:srgbClr val="FFFFFF"/>
                  </a:solidFill>
                </a:endParaRPr>
              </a:p>
            </p:txBody>
          </p:sp>
          <p:sp>
            <p:nvSpPr>
              <p:cNvPr id="49" name="Line 50"/>
              <p:cNvSpPr>
                <a:spLocks noChangeShapeType="1"/>
              </p:cNvSpPr>
              <p:nvPr/>
            </p:nvSpPr>
            <p:spPr bwMode="auto">
              <a:xfrm>
                <a:off x="2016" y="2304"/>
                <a:ext cx="816" cy="0"/>
              </a:xfrm>
              <a:prstGeom prst="line">
                <a:avLst/>
              </a:prstGeom>
              <a:grpFill/>
              <a:ln w="28575">
                <a:solidFill>
                  <a:schemeClr val="tx1"/>
                </a:solidFill>
                <a:round/>
                <a:headEnd type="oval" w="med" len="med"/>
                <a:tailEnd type="oval" w="med" len="med"/>
              </a:ln>
              <a:effectLst/>
            </p:spPr>
            <p:txBody>
              <a:bodyPr wrap="none" anchor="ctr"/>
              <a:lstStyle/>
              <a:p>
                <a:endParaRPr lang="da-DK">
                  <a:solidFill>
                    <a:srgbClr val="FFFFFF"/>
                  </a:solidFill>
                </a:endParaRPr>
              </a:p>
            </p:txBody>
          </p:sp>
          <p:sp>
            <p:nvSpPr>
              <p:cNvPr id="50" name="Line 51"/>
              <p:cNvSpPr>
                <a:spLocks noChangeShapeType="1"/>
              </p:cNvSpPr>
              <p:nvPr/>
            </p:nvSpPr>
            <p:spPr bwMode="auto">
              <a:xfrm>
                <a:off x="3648" y="2304"/>
                <a:ext cx="816" cy="0"/>
              </a:xfrm>
              <a:prstGeom prst="line">
                <a:avLst/>
              </a:prstGeom>
              <a:grpFill/>
              <a:ln w="28575">
                <a:solidFill>
                  <a:schemeClr val="tx1"/>
                </a:solidFill>
                <a:round/>
                <a:headEnd type="oval" w="med" len="med"/>
                <a:tailEnd type="oval" w="med" len="med"/>
              </a:ln>
              <a:effectLst/>
            </p:spPr>
            <p:txBody>
              <a:bodyPr wrap="none" anchor="ctr"/>
              <a:lstStyle/>
              <a:p>
                <a:endParaRPr lang="da-DK">
                  <a:solidFill>
                    <a:srgbClr val="FFFFFF"/>
                  </a:solidFill>
                </a:endParaRPr>
              </a:p>
            </p:txBody>
          </p:sp>
        </p:grpSp>
        <p:sp>
          <p:nvSpPr>
            <p:cNvPr id="9" name="Text Box 52"/>
            <p:cNvSpPr txBox="1">
              <a:spLocks noChangeArrowheads="1"/>
            </p:cNvSpPr>
            <p:nvPr/>
          </p:nvSpPr>
          <p:spPr bwMode="auto">
            <a:xfrm>
              <a:off x="3809" y="1842"/>
              <a:ext cx="719" cy="199"/>
            </a:xfrm>
            <a:prstGeom prst="rect">
              <a:avLst/>
            </a:prstGeom>
            <a:grpFill/>
            <a:ln w="12700">
              <a:noFill/>
              <a:miter lim="800000"/>
              <a:headEnd type="none" w="sm" len="sm"/>
              <a:tailEnd type="none" w="sm" len="sm"/>
            </a:ln>
            <a:effectLst/>
          </p:spPr>
          <p:txBody>
            <a:bodyPr>
              <a:spAutoFit/>
            </a:bodyPr>
            <a:lstStyle/>
            <a:p>
              <a:pPr defTabSz="762000" eaLnBrk="0" hangingPunct="0">
                <a:spcBef>
                  <a:spcPct val="50000"/>
                </a:spcBef>
              </a:pPr>
              <a:r>
                <a:rPr lang="en-US" sz="1400" b="1" dirty="0">
                  <a:solidFill>
                    <a:schemeClr val="accent6"/>
                  </a:solidFill>
                  <a:latin typeface="Arial" charset="0"/>
                </a:rPr>
                <a:t>M = 30</a:t>
              </a:r>
            </a:p>
          </p:txBody>
        </p:sp>
        <p:sp>
          <p:nvSpPr>
            <p:cNvPr id="10" name="Line 53"/>
            <p:cNvSpPr>
              <a:spLocks noChangeShapeType="1"/>
            </p:cNvSpPr>
            <p:nvPr/>
          </p:nvSpPr>
          <p:spPr bwMode="auto">
            <a:xfrm>
              <a:off x="618" y="1945"/>
              <a:ext cx="3056" cy="0"/>
            </a:xfrm>
            <a:prstGeom prst="line">
              <a:avLst/>
            </a:prstGeom>
            <a:grpFill/>
            <a:ln w="28575">
              <a:solidFill>
                <a:schemeClr val="accent2"/>
              </a:solidFill>
              <a:round/>
              <a:headEnd type="oval" w="med" len="med"/>
              <a:tailEnd type="oval" w="med" len="med"/>
            </a:ln>
            <a:effectLst/>
          </p:spPr>
          <p:txBody>
            <a:bodyPr wrap="none" anchor="ctr"/>
            <a:lstStyle/>
            <a:p>
              <a:endParaRPr lang="da-DK">
                <a:solidFill>
                  <a:srgbClr val="FFFFFF"/>
                </a:solidFill>
              </a:endParaRPr>
            </a:p>
          </p:txBody>
        </p:sp>
        <p:sp>
          <p:nvSpPr>
            <p:cNvPr id="11" name="Text Box 54"/>
            <p:cNvSpPr txBox="1">
              <a:spLocks noChangeArrowheads="1"/>
            </p:cNvSpPr>
            <p:nvPr/>
          </p:nvSpPr>
          <p:spPr bwMode="auto">
            <a:xfrm>
              <a:off x="3835" y="2428"/>
              <a:ext cx="719" cy="616"/>
            </a:xfrm>
            <a:prstGeom prst="rect">
              <a:avLst/>
            </a:prstGeom>
            <a:grpFill/>
            <a:ln w="12700">
              <a:noFill/>
              <a:miter lim="800000"/>
              <a:headEnd type="none" w="sm" len="sm"/>
              <a:tailEnd type="none" w="sm" len="sm"/>
            </a:ln>
            <a:effectLst/>
          </p:spPr>
          <p:txBody>
            <a:bodyPr>
              <a:spAutoFit/>
            </a:bodyPr>
            <a:lstStyle/>
            <a:p>
              <a:pPr defTabSz="762000" eaLnBrk="0" hangingPunct="0">
                <a:spcBef>
                  <a:spcPct val="50000"/>
                </a:spcBef>
              </a:pPr>
              <a:r>
                <a:rPr lang="en-US" sz="1400" b="1" dirty="0">
                  <a:solidFill>
                    <a:schemeClr val="accent6"/>
                  </a:solidFill>
                  <a:latin typeface="Arial" charset="0"/>
                </a:rPr>
                <a:t>M = 30</a:t>
              </a:r>
            </a:p>
            <a:p>
              <a:pPr defTabSz="762000" eaLnBrk="0" hangingPunct="0">
                <a:spcBef>
                  <a:spcPct val="50000"/>
                </a:spcBef>
              </a:pPr>
              <a:r>
                <a:rPr lang="en-US" sz="1400" b="1" dirty="0">
                  <a:solidFill>
                    <a:schemeClr val="accent6"/>
                  </a:solidFill>
                  <a:latin typeface="Arial" charset="0"/>
                </a:rPr>
                <a:t>M = 25</a:t>
              </a:r>
            </a:p>
            <a:p>
              <a:pPr defTabSz="762000" eaLnBrk="0" hangingPunct="0">
                <a:spcBef>
                  <a:spcPct val="50000"/>
                </a:spcBef>
              </a:pPr>
              <a:r>
                <a:rPr lang="en-US" sz="1400" b="1" dirty="0">
                  <a:solidFill>
                    <a:schemeClr val="accent6"/>
                  </a:solidFill>
                  <a:latin typeface="Arial" charset="0"/>
                </a:rPr>
                <a:t>M = 20</a:t>
              </a:r>
            </a:p>
          </p:txBody>
        </p:sp>
        <p:sp>
          <p:nvSpPr>
            <p:cNvPr id="12" name="Line 55"/>
            <p:cNvSpPr>
              <a:spLocks noChangeShapeType="1"/>
            </p:cNvSpPr>
            <p:nvPr/>
          </p:nvSpPr>
          <p:spPr bwMode="auto">
            <a:xfrm flipH="1">
              <a:off x="2922" y="3201"/>
              <a:ext cx="764" cy="0"/>
            </a:xfrm>
            <a:prstGeom prst="line">
              <a:avLst/>
            </a:prstGeom>
            <a:grpFill/>
            <a:ln w="28575">
              <a:solidFill>
                <a:srgbClr val="CC6633"/>
              </a:solidFill>
              <a:round/>
              <a:headEnd type="oval" w="med" len="med"/>
              <a:tailEnd type="oval" w="med" len="med"/>
            </a:ln>
            <a:effectLst/>
          </p:spPr>
          <p:txBody>
            <a:bodyPr wrap="none" anchor="ctr"/>
            <a:lstStyle/>
            <a:p>
              <a:endParaRPr lang="da-DK">
                <a:solidFill>
                  <a:srgbClr val="FFFFFF"/>
                </a:solidFill>
              </a:endParaRPr>
            </a:p>
          </p:txBody>
        </p:sp>
        <p:sp>
          <p:nvSpPr>
            <p:cNvPr id="13" name="Line 56"/>
            <p:cNvSpPr>
              <a:spLocks noChangeShapeType="1"/>
            </p:cNvSpPr>
            <p:nvPr/>
          </p:nvSpPr>
          <p:spPr bwMode="auto">
            <a:xfrm flipH="1">
              <a:off x="2562" y="3201"/>
              <a:ext cx="358" cy="229"/>
            </a:xfrm>
            <a:prstGeom prst="line">
              <a:avLst/>
            </a:prstGeom>
            <a:grpFill/>
            <a:ln w="28575">
              <a:solidFill>
                <a:schemeClr val="accent2"/>
              </a:solidFill>
              <a:round/>
              <a:headEnd type="oval" w="med" len="med"/>
              <a:tailEnd type="oval" w="med" len="med"/>
            </a:ln>
            <a:effectLst/>
          </p:spPr>
          <p:txBody>
            <a:bodyPr wrap="none" anchor="ctr"/>
            <a:lstStyle/>
            <a:p>
              <a:endParaRPr lang="da-DK">
                <a:solidFill>
                  <a:srgbClr val="FFFFFF"/>
                </a:solidFill>
              </a:endParaRPr>
            </a:p>
          </p:txBody>
        </p:sp>
        <p:sp>
          <p:nvSpPr>
            <p:cNvPr id="14" name="Line 57"/>
            <p:cNvSpPr>
              <a:spLocks noChangeShapeType="1"/>
            </p:cNvSpPr>
            <p:nvPr/>
          </p:nvSpPr>
          <p:spPr bwMode="auto">
            <a:xfrm flipH="1">
              <a:off x="1796" y="3430"/>
              <a:ext cx="764" cy="0"/>
            </a:xfrm>
            <a:prstGeom prst="line">
              <a:avLst/>
            </a:prstGeom>
            <a:grpFill/>
            <a:ln w="28575">
              <a:solidFill>
                <a:schemeClr val="accent2"/>
              </a:solidFill>
              <a:round/>
              <a:headEnd type="oval" w="med" len="med"/>
              <a:tailEnd type="oval" w="med" len="med"/>
            </a:ln>
            <a:effectLst/>
          </p:spPr>
          <p:txBody>
            <a:bodyPr wrap="none" anchor="ctr"/>
            <a:lstStyle/>
            <a:p>
              <a:endParaRPr lang="da-DK">
                <a:solidFill>
                  <a:srgbClr val="FFFFFF"/>
                </a:solidFill>
              </a:endParaRPr>
            </a:p>
          </p:txBody>
        </p:sp>
        <p:sp>
          <p:nvSpPr>
            <p:cNvPr id="15" name="Line 58"/>
            <p:cNvSpPr>
              <a:spLocks noChangeShapeType="1"/>
            </p:cNvSpPr>
            <p:nvPr/>
          </p:nvSpPr>
          <p:spPr bwMode="auto">
            <a:xfrm flipH="1">
              <a:off x="1383" y="3430"/>
              <a:ext cx="408" cy="182"/>
            </a:xfrm>
            <a:prstGeom prst="line">
              <a:avLst/>
            </a:prstGeom>
            <a:grpFill/>
            <a:ln w="28575">
              <a:solidFill>
                <a:schemeClr val="accent2"/>
              </a:solidFill>
              <a:round/>
              <a:headEnd type="oval" w="med" len="med"/>
              <a:tailEnd type="oval" w="med" len="med"/>
            </a:ln>
            <a:effectLst/>
          </p:spPr>
          <p:txBody>
            <a:bodyPr wrap="none" anchor="ctr"/>
            <a:lstStyle/>
            <a:p>
              <a:endParaRPr lang="da-DK">
                <a:solidFill>
                  <a:srgbClr val="FFFFFF"/>
                </a:solidFill>
              </a:endParaRPr>
            </a:p>
          </p:txBody>
        </p:sp>
        <p:sp>
          <p:nvSpPr>
            <p:cNvPr id="16" name="Line 59"/>
            <p:cNvSpPr>
              <a:spLocks noChangeShapeType="1"/>
            </p:cNvSpPr>
            <p:nvPr/>
          </p:nvSpPr>
          <p:spPr bwMode="auto">
            <a:xfrm flipH="1" flipV="1">
              <a:off x="1032" y="3201"/>
              <a:ext cx="351" cy="411"/>
            </a:xfrm>
            <a:prstGeom prst="line">
              <a:avLst/>
            </a:prstGeom>
            <a:grpFill/>
            <a:ln w="28575">
              <a:solidFill>
                <a:schemeClr val="accent2"/>
              </a:solidFill>
              <a:round/>
              <a:headEnd type="oval" w="med" len="med"/>
              <a:tailEnd type="oval" w="med" len="med"/>
            </a:ln>
            <a:effectLst/>
          </p:spPr>
          <p:txBody>
            <a:bodyPr wrap="none" anchor="ctr"/>
            <a:lstStyle/>
            <a:p>
              <a:endParaRPr lang="da-DK">
                <a:solidFill>
                  <a:srgbClr val="FFFFFF"/>
                </a:solidFill>
              </a:endParaRPr>
            </a:p>
          </p:txBody>
        </p:sp>
        <p:sp>
          <p:nvSpPr>
            <p:cNvPr id="17" name="Line 60"/>
            <p:cNvSpPr>
              <a:spLocks noChangeShapeType="1"/>
            </p:cNvSpPr>
            <p:nvPr/>
          </p:nvSpPr>
          <p:spPr bwMode="auto">
            <a:xfrm flipH="1">
              <a:off x="618" y="3201"/>
              <a:ext cx="404" cy="0"/>
            </a:xfrm>
            <a:prstGeom prst="line">
              <a:avLst/>
            </a:prstGeom>
            <a:grpFill/>
            <a:ln w="28575">
              <a:solidFill>
                <a:schemeClr val="accent2"/>
              </a:solidFill>
              <a:round/>
              <a:headEnd type="oval" w="med" len="med"/>
              <a:tailEnd type="oval" w="med" len="med"/>
            </a:ln>
            <a:effectLst/>
          </p:spPr>
          <p:txBody>
            <a:bodyPr wrap="none" anchor="ctr"/>
            <a:lstStyle/>
            <a:p>
              <a:endParaRPr lang="da-DK">
                <a:solidFill>
                  <a:srgbClr val="FFFFFF"/>
                </a:solidFill>
              </a:endParaRPr>
            </a:p>
          </p:txBody>
        </p:sp>
        <p:sp>
          <p:nvSpPr>
            <p:cNvPr id="18" name="Text Box 61"/>
            <p:cNvSpPr txBox="1">
              <a:spLocks noChangeArrowheads="1"/>
            </p:cNvSpPr>
            <p:nvPr/>
          </p:nvSpPr>
          <p:spPr bwMode="auto">
            <a:xfrm>
              <a:off x="534" y="3772"/>
              <a:ext cx="4355" cy="338"/>
            </a:xfrm>
            <a:prstGeom prst="rect">
              <a:avLst/>
            </a:prstGeom>
            <a:grpFill/>
            <a:ln w="12700">
              <a:noFill/>
              <a:miter lim="800000"/>
              <a:headEnd type="none" w="sm" len="sm"/>
              <a:tailEnd type="none" w="sm" len="sm"/>
            </a:ln>
            <a:effectLst/>
          </p:spPr>
          <p:txBody>
            <a:bodyPr>
              <a:spAutoFit/>
            </a:bodyPr>
            <a:lstStyle/>
            <a:p>
              <a:pPr defTabSz="762000" eaLnBrk="0" hangingPunct="0">
                <a:spcBef>
                  <a:spcPct val="50000"/>
                </a:spcBef>
              </a:pPr>
              <a:r>
                <a:rPr lang="en-US" sz="1400" b="1" dirty="0">
                  <a:solidFill>
                    <a:schemeClr val="accent6"/>
                  </a:solidFill>
                  <a:latin typeface="Arial" charset="0"/>
                </a:rPr>
                <a:t>0.0                  5000                10000              15000               20000       Distance [m]</a:t>
              </a:r>
            </a:p>
          </p:txBody>
        </p:sp>
        <p:sp>
          <p:nvSpPr>
            <p:cNvPr id="19" name="Line 62"/>
            <p:cNvSpPr>
              <a:spLocks noChangeShapeType="1"/>
            </p:cNvSpPr>
            <p:nvPr/>
          </p:nvSpPr>
          <p:spPr bwMode="auto">
            <a:xfrm>
              <a:off x="618" y="1693"/>
              <a:ext cx="0" cy="2064"/>
            </a:xfrm>
            <a:prstGeom prst="line">
              <a:avLst/>
            </a:prstGeom>
            <a:grpFill/>
            <a:ln w="28575">
              <a:solidFill>
                <a:schemeClr val="tx1"/>
              </a:solidFill>
              <a:round/>
              <a:headEnd type="triangle" w="med" len="med"/>
              <a:tailEnd/>
            </a:ln>
            <a:effectLst/>
          </p:spPr>
          <p:txBody>
            <a:bodyPr wrap="none" anchor="ctr"/>
            <a:lstStyle/>
            <a:p>
              <a:endParaRPr lang="da-DK">
                <a:solidFill>
                  <a:srgbClr val="FFFFFF"/>
                </a:solidFill>
              </a:endParaRPr>
            </a:p>
          </p:txBody>
        </p:sp>
        <p:sp>
          <p:nvSpPr>
            <p:cNvPr id="20" name="Line 63"/>
            <p:cNvSpPr>
              <a:spLocks noChangeShapeType="1"/>
            </p:cNvSpPr>
            <p:nvPr/>
          </p:nvSpPr>
          <p:spPr bwMode="auto">
            <a:xfrm>
              <a:off x="618" y="3744"/>
              <a:ext cx="3792" cy="0"/>
            </a:xfrm>
            <a:prstGeom prst="line">
              <a:avLst/>
            </a:prstGeom>
            <a:grpFill/>
            <a:ln w="28575">
              <a:solidFill>
                <a:schemeClr val="tx1"/>
              </a:solidFill>
              <a:round/>
              <a:headEnd type="none" w="sm" len="sm"/>
              <a:tailEnd type="triangle" w="med" len="med"/>
            </a:ln>
            <a:effectLst/>
          </p:spPr>
          <p:txBody>
            <a:bodyPr wrap="none" anchor="ctr"/>
            <a:lstStyle/>
            <a:p>
              <a:endParaRPr lang="da-DK">
                <a:solidFill>
                  <a:srgbClr val="FFFFFF"/>
                </a:solidFill>
              </a:endParaRPr>
            </a:p>
          </p:txBody>
        </p:sp>
        <p:sp>
          <p:nvSpPr>
            <p:cNvPr id="21" name="Text Box 64"/>
            <p:cNvSpPr txBox="1">
              <a:spLocks noChangeArrowheads="1"/>
            </p:cNvSpPr>
            <p:nvPr/>
          </p:nvSpPr>
          <p:spPr bwMode="auto">
            <a:xfrm rot="16200000">
              <a:off x="-8" y="2586"/>
              <a:ext cx="867" cy="197"/>
            </a:xfrm>
            <a:prstGeom prst="rect">
              <a:avLst/>
            </a:prstGeom>
            <a:grpFill/>
            <a:ln w="12700">
              <a:noFill/>
              <a:miter lim="800000"/>
              <a:headEnd type="none" w="sm" len="sm"/>
              <a:tailEnd type="none" w="sm" len="sm"/>
            </a:ln>
            <a:effectLst/>
          </p:spPr>
          <p:txBody>
            <a:bodyPr>
              <a:spAutoFit/>
            </a:bodyPr>
            <a:lstStyle/>
            <a:p>
              <a:pPr defTabSz="762000" eaLnBrk="0" hangingPunct="0">
                <a:spcBef>
                  <a:spcPct val="50000"/>
                </a:spcBef>
              </a:pPr>
              <a:r>
                <a:rPr lang="en-US" sz="1400" b="1" dirty="0">
                  <a:solidFill>
                    <a:schemeClr val="accent6"/>
                  </a:solidFill>
                  <a:latin typeface="Arial" charset="0"/>
                </a:rPr>
                <a:t>Manning’s M</a:t>
              </a:r>
            </a:p>
          </p:txBody>
        </p:sp>
        <p:sp>
          <p:nvSpPr>
            <p:cNvPr id="22" name="Line 65"/>
            <p:cNvSpPr>
              <a:spLocks noChangeShapeType="1"/>
            </p:cNvSpPr>
            <p:nvPr/>
          </p:nvSpPr>
          <p:spPr bwMode="auto">
            <a:xfrm flipH="1" flipV="1">
              <a:off x="2154" y="3696"/>
              <a:ext cx="0" cy="96"/>
            </a:xfrm>
            <a:prstGeom prst="line">
              <a:avLst/>
            </a:prstGeom>
            <a:grpFill/>
            <a:ln w="12700">
              <a:solidFill>
                <a:schemeClr val="tx1"/>
              </a:solidFill>
              <a:round/>
              <a:headEnd type="none" w="sm" len="sm"/>
              <a:tailEnd type="none" w="sm" len="sm"/>
            </a:ln>
            <a:effectLst/>
          </p:spPr>
          <p:txBody>
            <a:bodyPr wrap="none" anchor="ctr"/>
            <a:lstStyle/>
            <a:p>
              <a:endParaRPr lang="da-DK">
                <a:solidFill>
                  <a:srgbClr val="FFFFFF"/>
                </a:solidFill>
              </a:endParaRPr>
            </a:p>
          </p:txBody>
        </p:sp>
        <p:sp>
          <p:nvSpPr>
            <p:cNvPr id="23" name="Line 66"/>
            <p:cNvSpPr>
              <a:spLocks noChangeShapeType="1"/>
            </p:cNvSpPr>
            <p:nvPr/>
          </p:nvSpPr>
          <p:spPr bwMode="auto">
            <a:xfrm flipH="1" flipV="1">
              <a:off x="2922" y="3696"/>
              <a:ext cx="0" cy="96"/>
            </a:xfrm>
            <a:prstGeom prst="line">
              <a:avLst/>
            </a:prstGeom>
            <a:grpFill/>
            <a:ln w="12700">
              <a:solidFill>
                <a:schemeClr val="tx1"/>
              </a:solidFill>
              <a:round/>
              <a:headEnd type="none" w="sm" len="sm"/>
              <a:tailEnd type="none" w="sm" len="sm"/>
            </a:ln>
            <a:effectLst/>
          </p:spPr>
          <p:txBody>
            <a:bodyPr wrap="none" anchor="ctr"/>
            <a:lstStyle/>
            <a:p>
              <a:endParaRPr lang="da-DK">
                <a:solidFill>
                  <a:srgbClr val="FFFFFF"/>
                </a:solidFill>
              </a:endParaRPr>
            </a:p>
          </p:txBody>
        </p:sp>
        <p:sp>
          <p:nvSpPr>
            <p:cNvPr id="24" name="Line 67"/>
            <p:cNvSpPr>
              <a:spLocks noChangeShapeType="1"/>
            </p:cNvSpPr>
            <p:nvPr/>
          </p:nvSpPr>
          <p:spPr bwMode="auto">
            <a:xfrm flipH="1" flipV="1">
              <a:off x="3690" y="3696"/>
              <a:ext cx="0" cy="96"/>
            </a:xfrm>
            <a:prstGeom prst="line">
              <a:avLst/>
            </a:prstGeom>
            <a:grpFill/>
            <a:ln w="12700">
              <a:solidFill>
                <a:schemeClr val="tx1"/>
              </a:solidFill>
              <a:round/>
              <a:headEnd type="none" w="sm" len="sm"/>
              <a:tailEnd type="none" w="sm" len="sm"/>
            </a:ln>
            <a:effectLst/>
          </p:spPr>
          <p:txBody>
            <a:bodyPr wrap="none" anchor="ctr"/>
            <a:lstStyle/>
            <a:p>
              <a:endParaRPr lang="da-DK">
                <a:solidFill>
                  <a:srgbClr val="FFFFFF"/>
                </a:solidFill>
              </a:endParaRPr>
            </a:p>
          </p:txBody>
        </p:sp>
        <p:sp>
          <p:nvSpPr>
            <p:cNvPr id="25" name="Line 68"/>
            <p:cNvSpPr>
              <a:spLocks noChangeShapeType="1"/>
            </p:cNvSpPr>
            <p:nvPr/>
          </p:nvSpPr>
          <p:spPr bwMode="auto">
            <a:xfrm flipH="1" flipV="1">
              <a:off x="1386" y="3696"/>
              <a:ext cx="0" cy="96"/>
            </a:xfrm>
            <a:prstGeom prst="line">
              <a:avLst/>
            </a:prstGeom>
            <a:grpFill/>
            <a:ln w="12700">
              <a:solidFill>
                <a:schemeClr val="tx1"/>
              </a:solidFill>
              <a:round/>
              <a:headEnd type="none" w="sm" len="sm"/>
              <a:tailEnd type="none" w="sm" len="sm"/>
            </a:ln>
            <a:effectLst/>
          </p:spPr>
          <p:txBody>
            <a:bodyPr wrap="none" anchor="ctr"/>
            <a:lstStyle/>
            <a:p>
              <a:endParaRPr lang="da-DK">
                <a:solidFill>
                  <a:srgbClr val="FFFFFF"/>
                </a:solidFill>
              </a:endParaRPr>
            </a:p>
          </p:txBody>
        </p:sp>
        <p:sp>
          <p:nvSpPr>
            <p:cNvPr id="26" name="Text Box 69"/>
            <p:cNvSpPr txBox="1">
              <a:spLocks noChangeArrowheads="1"/>
            </p:cNvSpPr>
            <p:nvPr/>
          </p:nvSpPr>
          <p:spPr bwMode="auto">
            <a:xfrm>
              <a:off x="3833" y="3108"/>
              <a:ext cx="719" cy="616"/>
            </a:xfrm>
            <a:prstGeom prst="rect">
              <a:avLst/>
            </a:prstGeom>
            <a:grpFill/>
            <a:ln w="12700">
              <a:noFill/>
              <a:miter lim="800000"/>
              <a:headEnd type="none" w="sm" len="sm"/>
              <a:tailEnd type="none" w="sm" len="sm"/>
            </a:ln>
            <a:effectLst/>
          </p:spPr>
          <p:txBody>
            <a:bodyPr>
              <a:spAutoFit/>
            </a:bodyPr>
            <a:lstStyle/>
            <a:p>
              <a:pPr defTabSz="762000" eaLnBrk="0" hangingPunct="0">
                <a:spcBef>
                  <a:spcPct val="50000"/>
                </a:spcBef>
              </a:pPr>
              <a:r>
                <a:rPr lang="en-US" sz="1400" b="1">
                  <a:solidFill>
                    <a:schemeClr val="accent6"/>
                  </a:solidFill>
                  <a:latin typeface="Arial" charset="0"/>
                </a:rPr>
                <a:t>M = 30</a:t>
              </a:r>
            </a:p>
            <a:p>
              <a:pPr defTabSz="762000" eaLnBrk="0" hangingPunct="0">
                <a:spcBef>
                  <a:spcPct val="50000"/>
                </a:spcBef>
              </a:pPr>
              <a:r>
                <a:rPr lang="en-US" sz="1400" b="1">
                  <a:solidFill>
                    <a:schemeClr val="accent6"/>
                  </a:solidFill>
                  <a:latin typeface="Arial" charset="0"/>
                </a:rPr>
                <a:t>M = 25</a:t>
              </a:r>
            </a:p>
            <a:p>
              <a:pPr defTabSz="762000" eaLnBrk="0" hangingPunct="0">
                <a:spcBef>
                  <a:spcPct val="50000"/>
                </a:spcBef>
              </a:pPr>
              <a:r>
                <a:rPr lang="en-US" sz="1400" b="1">
                  <a:solidFill>
                    <a:schemeClr val="accent6"/>
                  </a:solidFill>
                  <a:latin typeface="Arial" charset="0"/>
                </a:rPr>
                <a:t>M = 20</a:t>
              </a:r>
            </a:p>
          </p:txBody>
        </p:sp>
        <p:sp>
          <p:nvSpPr>
            <p:cNvPr id="27" name="Line 70"/>
            <p:cNvSpPr>
              <a:spLocks noChangeShapeType="1"/>
            </p:cNvSpPr>
            <p:nvPr/>
          </p:nvSpPr>
          <p:spPr bwMode="auto">
            <a:xfrm flipH="1">
              <a:off x="2550" y="2520"/>
              <a:ext cx="358" cy="229"/>
            </a:xfrm>
            <a:prstGeom prst="line">
              <a:avLst/>
            </a:prstGeom>
            <a:grpFill/>
            <a:ln w="28575">
              <a:solidFill>
                <a:schemeClr val="accent2"/>
              </a:solidFill>
              <a:round/>
              <a:headEnd type="oval" w="med" len="med"/>
              <a:tailEnd type="oval" w="med" len="med"/>
            </a:ln>
            <a:effectLst/>
          </p:spPr>
          <p:txBody>
            <a:bodyPr wrap="none" anchor="ctr"/>
            <a:lstStyle/>
            <a:p>
              <a:endParaRPr lang="da-DK">
                <a:solidFill>
                  <a:srgbClr val="FFFFFF"/>
                </a:solidFill>
              </a:endParaRPr>
            </a:p>
          </p:txBody>
        </p:sp>
        <p:sp>
          <p:nvSpPr>
            <p:cNvPr id="28" name="Line 71"/>
            <p:cNvSpPr>
              <a:spLocks noChangeShapeType="1"/>
            </p:cNvSpPr>
            <p:nvPr/>
          </p:nvSpPr>
          <p:spPr bwMode="auto">
            <a:xfrm flipH="1">
              <a:off x="1784" y="2749"/>
              <a:ext cx="764" cy="0"/>
            </a:xfrm>
            <a:prstGeom prst="line">
              <a:avLst/>
            </a:prstGeom>
            <a:grpFill/>
            <a:ln w="28575">
              <a:solidFill>
                <a:schemeClr val="accent2"/>
              </a:solidFill>
              <a:round/>
              <a:headEnd type="oval" w="med" len="med"/>
              <a:tailEnd type="oval" w="med" len="med"/>
            </a:ln>
            <a:effectLst/>
          </p:spPr>
          <p:txBody>
            <a:bodyPr wrap="none" anchor="ctr"/>
            <a:lstStyle/>
            <a:p>
              <a:endParaRPr lang="da-DK">
                <a:solidFill>
                  <a:srgbClr val="FFFFFF"/>
                </a:solidFill>
              </a:endParaRPr>
            </a:p>
          </p:txBody>
        </p:sp>
        <p:sp>
          <p:nvSpPr>
            <p:cNvPr id="29" name="Line 72"/>
            <p:cNvSpPr>
              <a:spLocks noChangeShapeType="1"/>
            </p:cNvSpPr>
            <p:nvPr/>
          </p:nvSpPr>
          <p:spPr bwMode="auto">
            <a:xfrm flipH="1">
              <a:off x="1371" y="2749"/>
              <a:ext cx="408" cy="182"/>
            </a:xfrm>
            <a:prstGeom prst="line">
              <a:avLst/>
            </a:prstGeom>
            <a:grpFill/>
            <a:ln w="28575">
              <a:solidFill>
                <a:schemeClr val="accent2"/>
              </a:solidFill>
              <a:round/>
              <a:headEnd type="oval" w="med" len="med"/>
              <a:tailEnd type="oval" w="med" len="med"/>
            </a:ln>
            <a:effectLst/>
          </p:spPr>
          <p:txBody>
            <a:bodyPr wrap="none" anchor="ctr"/>
            <a:lstStyle/>
            <a:p>
              <a:endParaRPr lang="da-DK">
                <a:solidFill>
                  <a:srgbClr val="FFFFFF"/>
                </a:solidFill>
              </a:endParaRPr>
            </a:p>
          </p:txBody>
        </p:sp>
        <p:sp>
          <p:nvSpPr>
            <p:cNvPr id="30" name="Line 73"/>
            <p:cNvSpPr>
              <a:spLocks noChangeShapeType="1"/>
            </p:cNvSpPr>
            <p:nvPr/>
          </p:nvSpPr>
          <p:spPr bwMode="auto">
            <a:xfrm flipH="1" flipV="1">
              <a:off x="1020" y="2520"/>
              <a:ext cx="351" cy="411"/>
            </a:xfrm>
            <a:prstGeom prst="line">
              <a:avLst/>
            </a:prstGeom>
            <a:grpFill/>
            <a:ln w="28575">
              <a:solidFill>
                <a:schemeClr val="accent2"/>
              </a:solidFill>
              <a:round/>
              <a:headEnd type="oval" w="med" len="med"/>
              <a:tailEnd type="oval" w="med" len="med"/>
            </a:ln>
            <a:effectLst/>
          </p:spPr>
          <p:txBody>
            <a:bodyPr wrap="none" anchor="ctr"/>
            <a:lstStyle/>
            <a:p>
              <a:endParaRPr lang="da-DK">
                <a:solidFill>
                  <a:srgbClr val="FFFFFF"/>
                </a:solidFill>
              </a:endParaRPr>
            </a:p>
          </p:txBody>
        </p:sp>
        <p:sp>
          <p:nvSpPr>
            <p:cNvPr id="31" name="Line 74"/>
            <p:cNvSpPr>
              <a:spLocks noChangeShapeType="1"/>
            </p:cNvSpPr>
            <p:nvPr/>
          </p:nvSpPr>
          <p:spPr bwMode="auto">
            <a:xfrm flipV="1">
              <a:off x="1026" y="1842"/>
              <a:ext cx="0" cy="1906"/>
            </a:xfrm>
            <a:prstGeom prst="line">
              <a:avLst/>
            </a:prstGeom>
            <a:grpFill/>
            <a:ln w="9525" cap="rnd">
              <a:solidFill>
                <a:schemeClr val="tx1"/>
              </a:solidFill>
              <a:prstDash val="sysDot"/>
              <a:round/>
              <a:headEnd/>
              <a:tailEnd/>
            </a:ln>
            <a:effectLst/>
          </p:spPr>
          <p:txBody>
            <a:bodyPr/>
            <a:lstStyle/>
            <a:p>
              <a:endParaRPr lang="da-DK">
                <a:solidFill>
                  <a:srgbClr val="FFFFFF"/>
                </a:solidFill>
              </a:endParaRPr>
            </a:p>
          </p:txBody>
        </p:sp>
        <p:sp>
          <p:nvSpPr>
            <p:cNvPr id="32" name="Line 75"/>
            <p:cNvSpPr>
              <a:spLocks noChangeShapeType="1"/>
            </p:cNvSpPr>
            <p:nvPr/>
          </p:nvSpPr>
          <p:spPr bwMode="auto">
            <a:xfrm flipV="1">
              <a:off x="1383" y="1842"/>
              <a:ext cx="0" cy="1906"/>
            </a:xfrm>
            <a:prstGeom prst="line">
              <a:avLst/>
            </a:prstGeom>
            <a:grpFill/>
            <a:ln w="9525" cap="rnd">
              <a:solidFill>
                <a:schemeClr val="tx1"/>
              </a:solidFill>
              <a:prstDash val="sysDot"/>
              <a:round/>
              <a:headEnd/>
              <a:tailEnd/>
            </a:ln>
            <a:effectLst/>
          </p:spPr>
          <p:txBody>
            <a:bodyPr/>
            <a:lstStyle/>
            <a:p>
              <a:endParaRPr lang="da-DK">
                <a:solidFill>
                  <a:srgbClr val="FFFFFF"/>
                </a:solidFill>
              </a:endParaRPr>
            </a:p>
          </p:txBody>
        </p:sp>
        <p:sp>
          <p:nvSpPr>
            <p:cNvPr id="33" name="Line 76"/>
            <p:cNvSpPr>
              <a:spLocks noChangeShapeType="1"/>
            </p:cNvSpPr>
            <p:nvPr/>
          </p:nvSpPr>
          <p:spPr bwMode="auto">
            <a:xfrm flipV="1">
              <a:off x="1791" y="1842"/>
              <a:ext cx="0" cy="1906"/>
            </a:xfrm>
            <a:prstGeom prst="line">
              <a:avLst/>
            </a:prstGeom>
            <a:grpFill/>
            <a:ln w="9525" cap="rnd">
              <a:solidFill>
                <a:schemeClr val="tx1"/>
              </a:solidFill>
              <a:prstDash val="sysDot"/>
              <a:round/>
              <a:headEnd/>
              <a:tailEnd/>
            </a:ln>
            <a:effectLst/>
          </p:spPr>
          <p:txBody>
            <a:bodyPr/>
            <a:lstStyle/>
            <a:p>
              <a:endParaRPr lang="da-DK">
                <a:solidFill>
                  <a:srgbClr val="FFFFFF"/>
                </a:solidFill>
              </a:endParaRPr>
            </a:p>
          </p:txBody>
        </p:sp>
        <p:sp>
          <p:nvSpPr>
            <p:cNvPr id="34" name="Line 77"/>
            <p:cNvSpPr>
              <a:spLocks noChangeShapeType="1"/>
            </p:cNvSpPr>
            <p:nvPr/>
          </p:nvSpPr>
          <p:spPr bwMode="auto">
            <a:xfrm flipV="1">
              <a:off x="2154" y="1842"/>
              <a:ext cx="0" cy="1906"/>
            </a:xfrm>
            <a:prstGeom prst="line">
              <a:avLst/>
            </a:prstGeom>
            <a:grpFill/>
            <a:ln w="9525" cap="rnd">
              <a:solidFill>
                <a:schemeClr val="tx1"/>
              </a:solidFill>
              <a:prstDash val="sysDot"/>
              <a:round/>
              <a:headEnd/>
              <a:tailEnd/>
            </a:ln>
            <a:effectLst/>
          </p:spPr>
          <p:txBody>
            <a:bodyPr/>
            <a:lstStyle/>
            <a:p>
              <a:endParaRPr lang="da-DK">
                <a:solidFill>
                  <a:srgbClr val="FFFFFF"/>
                </a:solidFill>
              </a:endParaRPr>
            </a:p>
          </p:txBody>
        </p:sp>
        <p:sp>
          <p:nvSpPr>
            <p:cNvPr id="35" name="Line 78"/>
            <p:cNvSpPr>
              <a:spLocks noChangeShapeType="1"/>
            </p:cNvSpPr>
            <p:nvPr/>
          </p:nvSpPr>
          <p:spPr bwMode="auto">
            <a:xfrm flipV="1">
              <a:off x="2562" y="1842"/>
              <a:ext cx="0" cy="1906"/>
            </a:xfrm>
            <a:prstGeom prst="line">
              <a:avLst/>
            </a:prstGeom>
            <a:grpFill/>
            <a:ln w="9525" cap="rnd">
              <a:solidFill>
                <a:schemeClr val="tx1"/>
              </a:solidFill>
              <a:prstDash val="sysDot"/>
              <a:round/>
              <a:headEnd/>
              <a:tailEnd/>
            </a:ln>
            <a:effectLst/>
          </p:spPr>
          <p:txBody>
            <a:bodyPr/>
            <a:lstStyle/>
            <a:p>
              <a:endParaRPr lang="da-DK">
                <a:solidFill>
                  <a:srgbClr val="FFFFFF"/>
                </a:solidFill>
              </a:endParaRPr>
            </a:p>
          </p:txBody>
        </p:sp>
        <p:sp>
          <p:nvSpPr>
            <p:cNvPr id="36" name="Line 79"/>
            <p:cNvSpPr>
              <a:spLocks noChangeShapeType="1"/>
            </p:cNvSpPr>
            <p:nvPr/>
          </p:nvSpPr>
          <p:spPr bwMode="auto">
            <a:xfrm flipV="1">
              <a:off x="2925" y="1842"/>
              <a:ext cx="0" cy="1906"/>
            </a:xfrm>
            <a:prstGeom prst="line">
              <a:avLst/>
            </a:prstGeom>
            <a:grpFill/>
            <a:ln w="9525" cap="rnd">
              <a:solidFill>
                <a:schemeClr val="tx1"/>
              </a:solidFill>
              <a:prstDash val="sysDot"/>
              <a:round/>
              <a:headEnd/>
              <a:tailEnd/>
            </a:ln>
            <a:effectLst/>
          </p:spPr>
          <p:txBody>
            <a:bodyPr/>
            <a:lstStyle/>
            <a:p>
              <a:endParaRPr lang="da-DK">
                <a:solidFill>
                  <a:srgbClr val="FFFFFF"/>
                </a:solidFill>
              </a:endParaRPr>
            </a:p>
          </p:txBody>
        </p:sp>
        <p:sp>
          <p:nvSpPr>
            <p:cNvPr id="37" name="Line 80"/>
            <p:cNvSpPr>
              <a:spLocks noChangeShapeType="1"/>
            </p:cNvSpPr>
            <p:nvPr/>
          </p:nvSpPr>
          <p:spPr bwMode="auto">
            <a:xfrm flipV="1">
              <a:off x="3334" y="1842"/>
              <a:ext cx="0" cy="1906"/>
            </a:xfrm>
            <a:prstGeom prst="line">
              <a:avLst/>
            </a:prstGeom>
            <a:grpFill/>
            <a:ln w="9525" cap="rnd">
              <a:solidFill>
                <a:schemeClr val="accent2"/>
              </a:solidFill>
              <a:prstDash val="sysDot"/>
              <a:round/>
              <a:headEnd/>
              <a:tailEnd/>
            </a:ln>
            <a:effectLst/>
          </p:spPr>
          <p:txBody>
            <a:bodyPr/>
            <a:lstStyle/>
            <a:p>
              <a:endParaRPr lang="da-DK">
                <a:solidFill>
                  <a:srgbClr val="FFFFFF"/>
                </a:solidFill>
              </a:endParaRPr>
            </a:p>
          </p:txBody>
        </p:sp>
        <p:sp>
          <p:nvSpPr>
            <p:cNvPr id="38" name="Line 81"/>
            <p:cNvSpPr>
              <a:spLocks noChangeShapeType="1"/>
            </p:cNvSpPr>
            <p:nvPr/>
          </p:nvSpPr>
          <p:spPr bwMode="auto">
            <a:xfrm flipV="1">
              <a:off x="3696" y="1842"/>
              <a:ext cx="0" cy="1906"/>
            </a:xfrm>
            <a:prstGeom prst="line">
              <a:avLst/>
            </a:prstGeom>
            <a:grpFill/>
            <a:ln w="9525" cap="rnd">
              <a:solidFill>
                <a:schemeClr val="tx1"/>
              </a:solidFill>
              <a:prstDash val="sysDot"/>
              <a:round/>
              <a:headEnd/>
              <a:tailEnd/>
            </a:ln>
            <a:effectLst/>
          </p:spPr>
          <p:txBody>
            <a:bodyPr/>
            <a:lstStyle/>
            <a:p>
              <a:endParaRPr lang="da-DK">
                <a:solidFill>
                  <a:srgbClr val="FFFFFF"/>
                </a:solidFill>
              </a:endParaRPr>
            </a:p>
          </p:txBody>
        </p:sp>
        <p:sp>
          <p:nvSpPr>
            <p:cNvPr id="39" name="Line 82"/>
            <p:cNvSpPr>
              <a:spLocks noChangeShapeType="1"/>
            </p:cNvSpPr>
            <p:nvPr/>
          </p:nvSpPr>
          <p:spPr bwMode="auto">
            <a:xfrm>
              <a:off x="521" y="2387"/>
              <a:ext cx="4899" cy="0"/>
            </a:xfrm>
            <a:prstGeom prst="line">
              <a:avLst/>
            </a:prstGeom>
            <a:grpFill/>
            <a:ln w="6350">
              <a:solidFill>
                <a:schemeClr val="tx1"/>
              </a:solidFill>
              <a:prstDash val="dash"/>
              <a:round/>
              <a:headEnd/>
              <a:tailEnd/>
            </a:ln>
            <a:effectLst/>
          </p:spPr>
          <p:txBody>
            <a:bodyPr/>
            <a:lstStyle/>
            <a:p>
              <a:endParaRPr lang="da-DK">
                <a:solidFill>
                  <a:srgbClr val="FFFFFF"/>
                </a:solidFill>
              </a:endParaRPr>
            </a:p>
          </p:txBody>
        </p:sp>
        <p:sp>
          <p:nvSpPr>
            <p:cNvPr id="40" name="Line 83"/>
            <p:cNvSpPr>
              <a:spLocks noChangeShapeType="1"/>
            </p:cNvSpPr>
            <p:nvPr/>
          </p:nvSpPr>
          <p:spPr bwMode="auto">
            <a:xfrm>
              <a:off x="521" y="3067"/>
              <a:ext cx="4899" cy="0"/>
            </a:xfrm>
            <a:prstGeom prst="line">
              <a:avLst/>
            </a:prstGeom>
            <a:grpFill/>
            <a:ln w="6350">
              <a:solidFill>
                <a:schemeClr val="tx1"/>
              </a:solidFill>
              <a:prstDash val="dash"/>
              <a:round/>
              <a:headEnd/>
              <a:tailEnd/>
            </a:ln>
            <a:effectLst/>
          </p:spPr>
          <p:txBody>
            <a:bodyPr/>
            <a:lstStyle/>
            <a:p>
              <a:endParaRPr lang="da-DK">
                <a:solidFill>
                  <a:srgbClr val="FFFFFF"/>
                </a:solidFill>
              </a:endParaRPr>
            </a:p>
          </p:txBody>
        </p:sp>
        <p:sp>
          <p:nvSpPr>
            <p:cNvPr id="41" name="AutoShape 84"/>
            <p:cNvSpPr>
              <a:spLocks noChangeArrowheads="1"/>
            </p:cNvSpPr>
            <p:nvPr/>
          </p:nvSpPr>
          <p:spPr bwMode="auto">
            <a:xfrm>
              <a:off x="4921" y="2931"/>
              <a:ext cx="136" cy="227"/>
            </a:xfrm>
            <a:prstGeom prst="downArrow">
              <a:avLst>
                <a:gd name="adj1" fmla="val 50000"/>
                <a:gd name="adj2" fmla="val 41728"/>
              </a:avLst>
            </a:prstGeom>
            <a:grpFill/>
            <a:ln w="28575">
              <a:solidFill>
                <a:schemeClr val="accent2"/>
              </a:solidFill>
              <a:miter lim="800000"/>
              <a:headEnd/>
              <a:tailEnd/>
            </a:ln>
            <a:effectLst/>
          </p:spPr>
          <p:txBody>
            <a:bodyPr vert="eaVert" wrap="none" anchor="ctr"/>
            <a:lstStyle/>
            <a:p>
              <a:endParaRPr lang="da-DK">
                <a:solidFill>
                  <a:srgbClr val="FFFFFF"/>
                </a:solidFill>
              </a:endParaRPr>
            </a:p>
          </p:txBody>
        </p:sp>
        <p:sp>
          <p:nvSpPr>
            <p:cNvPr id="42" name="Line 85"/>
            <p:cNvSpPr>
              <a:spLocks noChangeShapeType="1"/>
            </p:cNvSpPr>
            <p:nvPr/>
          </p:nvSpPr>
          <p:spPr bwMode="auto">
            <a:xfrm flipV="1">
              <a:off x="612" y="3067"/>
              <a:ext cx="0" cy="681"/>
            </a:xfrm>
            <a:prstGeom prst="line">
              <a:avLst/>
            </a:prstGeom>
            <a:grpFill/>
            <a:ln w="28575">
              <a:solidFill>
                <a:schemeClr val="tx1"/>
              </a:solidFill>
              <a:round/>
              <a:headEnd/>
              <a:tailEnd type="triangle" w="med" len="med"/>
            </a:ln>
            <a:effectLst/>
          </p:spPr>
          <p:txBody>
            <a:bodyPr/>
            <a:lstStyle/>
            <a:p>
              <a:endParaRPr lang="da-DK">
                <a:solidFill>
                  <a:srgbClr val="FFFFFF"/>
                </a:solidFill>
              </a:endParaRPr>
            </a:p>
          </p:txBody>
        </p:sp>
        <p:sp>
          <p:nvSpPr>
            <p:cNvPr id="43" name="Line 86"/>
            <p:cNvSpPr>
              <a:spLocks noChangeShapeType="1"/>
            </p:cNvSpPr>
            <p:nvPr/>
          </p:nvSpPr>
          <p:spPr bwMode="auto">
            <a:xfrm flipV="1">
              <a:off x="612" y="2372"/>
              <a:ext cx="0" cy="681"/>
            </a:xfrm>
            <a:prstGeom prst="line">
              <a:avLst/>
            </a:prstGeom>
            <a:grpFill/>
            <a:ln w="28575">
              <a:solidFill>
                <a:schemeClr val="tx1"/>
              </a:solidFill>
              <a:round/>
              <a:headEnd/>
              <a:tailEnd type="triangle" w="med" len="med"/>
            </a:ln>
            <a:effectLst/>
          </p:spPr>
          <p:txBody>
            <a:bodyPr/>
            <a:lstStyle/>
            <a:p>
              <a:endParaRPr lang="da-DK">
                <a:solidFill>
                  <a:srgbClr val="FFFFFF"/>
                </a:solidFill>
              </a:endParaRPr>
            </a:p>
          </p:txBody>
        </p:sp>
        <p:sp>
          <p:nvSpPr>
            <p:cNvPr id="44" name="Line 87"/>
            <p:cNvSpPr>
              <a:spLocks noChangeShapeType="1"/>
            </p:cNvSpPr>
            <p:nvPr/>
          </p:nvSpPr>
          <p:spPr bwMode="auto">
            <a:xfrm flipV="1">
              <a:off x="612" y="1695"/>
              <a:ext cx="0" cy="681"/>
            </a:xfrm>
            <a:prstGeom prst="line">
              <a:avLst/>
            </a:prstGeom>
            <a:grpFill/>
            <a:ln w="28575">
              <a:solidFill>
                <a:schemeClr val="tx1"/>
              </a:solidFill>
              <a:round/>
              <a:headEnd/>
              <a:tailEnd type="triangle" w="med" len="med"/>
            </a:ln>
            <a:effectLst/>
          </p:spPr>
          <p:txBody>
            <a:bodyPr/>
            <a:lstStyle/>
            <a:p>
              <a:endParaRPr lang="da-DK">
                <a:solidFill>
                  <a:srgbClr val="FFFFFF"/>
                </a:solidFill>
              </a:endParaRPr>
            </a:p>
          </p:txBody>
        </p:sp>
      </p:grpSp>
      <p:sp>
        <p:nvSpPr>
          <p:cNvPr id="51" name="Footer Placeholder 50"/>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468779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CALIBRATION AND DATA </a:t>
            </a:r>
            <a:r>
              <a:rPr lang="da-DK" dirty="0" smtClean="0">
                <a:solidFill>
                  <a:srgbClr val="FFFFFF"/>
                </a:solidFill>
              </a:rPr>
              <a:t>NEEDS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Roughness (Seasonal Variation)</a:t>
            </a:r>
          </a:p>
          <a:p>
            <a:pPr marL="0" indent="0">
              <a:buNone/>
            </a:pPr>
            <a:endParaRPr lang="en-GB" dirty="0"/>
          </a:p>
        </p:txBody>
      </p:sp>
      <p:pic>
        <p:nvPicPr>
          <p:cNvPr id="4" name="Picture 2" descr="MPj04012300000[1]"/>
          <p:cNvPicPr>
            <a:picLocks noChangeAspect="1" noChangeArrowheads="1"/>
          </p:cNvPicPr>
          <p:nvPr/>
        </p:nvPicPr>
        <p:blipFill>
          <a:blip r:embed="rId3"/>
          <a:srcRect/>
          <a:stretch>
            <a:fillRect/>
          </a:stretch>
        </p:blipFill>
        <p:spPr bwMode="auto">
          <a:xfrm>
            <a:off x="5572125" y="1844824"/>
            <a:ext cx="3416300" cy="4283075"/>
          </a:xfrm>
          <a:prstGeom prst="rect">
            <a:avLst/>
          </a:prstGeom>
          <a:noFill/>
          <a:ln w="9525">
            <a:noFill/>
            <a:miter lim="800000"/>
            <a:headEnd/>
            <a:tailEnd/>
          </a:ln>
        </p:spPr>
      </p:pic>
      <p:graphicFrame>
        <p:nvGraphicFramePr>
          <p:cNvPr id="5" name="Object 5"/>
          <p:cNvGraphicFramePr>
            <a:graphicFrameLocks noChangeAspect="1"/>
          </p:cNvGraphicFramePr>
          <p:nvPr>
            <p:extLst>
              <p:ext uri="{D42A27DB-BD31-4B8C-83A1-F6EECF244321}">
                <p14:modId xmlns:p14="http://schemas.microsoft.com/office/powerpoint/2010/main" val="2204027864"/>
              </p:ext>
            </p:extLst>
          </p:nvPr>
        </p:nvGraphicFramePr>
        <p:xfrm>
          <a:off x="6148388" y="5538937"/>
          <a:ext cx="2216150" cy="474662"/>
        </p:xfrm>
        <a:graphic>
          <a:graphicData uri="http://schemas.openxmlformats.org/presentationml/2006/ole">
            <mc:AlternateContent xmlns:mc="http://schemas.openxmlformats.org/markup-compatibility/2006">
              <mc:Choice xmlns:v="urn:schemas-microsoft-com:vml" Requires="v">
                <p:oleObj spid="_x0000_s75784" name="Equation" r:id="rId4" imgW="1066680" imgH="228600" progId="Equation.3">
                  <p:embed/>
                </p:oleObj>
              </mc:Choice>
              <mc:Fallback>
                <p:oleObj name="Equation" r:id="rId4" imgW="106668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8388" y="5538937"/>
                        <a:ext cx="2216150" cy="474662"/>
                      </a:xfrm>
                      <a:prstGeom prst="rect">
                        <a:avLst/>
                      </a:prstGeom>
                      <a:solidFill>
                        <a:schemeClr val="bg1"/>
                      </a:solidFill>
                    </p:spPr>
                  </p:pic>
                </p:oleObj>
              </mc:Fallback>
            </mc:AlternateContent>
          </a:graphicData>
        </a:graphic>
      </p:graphicFrame>
      <p:pic>
        <p:nvPicPr>
          <p:cNvPr id="6" name="Picture 6"/>
          <p:cNvPicPr>
            <a:picLocks noChangeAspect="1" noChangeArrowheads="1"/>
          </p:cNvPicPr>
          <p:nvPr/>
        </p:nvPicPr>
        <p:blipFill>
          <a:blip r:embed="rId6"/>
          <a:srcRect l="18826" t="22394" r="20673" b="49219"/>
          <a:stretch>
            <a:fillRect/>
          </a:stretch>
        </p:blipFill>
        <p:spPr bwMode="auto">
          <a:xfrm>
            <a:off x="467544" y="4254971"/>
            <a:ext cx="5221287" cy="1838325"/>
          </a:xfrm>
          <a:prstGeom prst="rect">
            <a:avLst/>
          </a:prstGeom>
          <a:noFill/>
          <a:ln w="9525">
            <a:noFill/>
            <a:miter lim="800000"/>
            <a:headEnd/>
            <a:tailEnd/>
          </a:ln>
          <a:effectLst/>
        </p:spPr>
      </p:pic>
      <p:sp>
        <p:nvSpPr>
          <p:cNvPr id="7" name="Rectangle 7"/>
          <p:cNvSpPr>
            <a:spLocks noChangeArrowheads="1"/>
          </p:cNvSpPr>
          <p:nvPr/>
        </p:nvSpPr>
        <p:spPr bwMode="auto">
          <a:xfrm>
            <a:off x="323528" y="1879749"/>
            <a:ext cx="6896100" cy="2078038"/>
          </a:xfrm>
          <a:prstGeom prst="rect">
            <a:avLst/>
          </a:prstGeom>
          <a:noFill/>
          <a:ln w="9525">
            <a:noFill/>
            <a:miter lim="800000"/>
            <a:headEnd/>
            <a:tailEnd/>
          </a:ln>
          <a:effectLst/>
        </p:spPr>
        <p:txBody>
          <a:bodyPr>
            <a:spAutoFit/>
          </a:bodyPr>
          <a:lstStyle/>
          <a:p>
            <a:r>
              <a:rPr lang="en-US" sz="1800" b="1" dirty="0">
                <a:solidFill>
                  <a:srgbClr val="FFFFFF"/>
                </a:solidFill>
                <a:latin typeface="Arial" charset="0"/>
              </a:rPr>
              <a:t>Time Dependent Resistance Factor:</a:t>
            </a:r>
          </a:p>
          <a:p>
            <a:endParaRPr lang="en-US" sz="1600" b="1" dirty="0">
              <a:solidFill>
                <a:srgbClr val="FFFFFF"/>
              </a:solidFill>
              <a:effectLst>
                <a:outerShdw blurRad="38100" dist="38100" dir="2700000" algn="tl">
                  <a:srgbClr val="C0C0C0"/>
                </a:outerShdw>
              </a:effectLst>
              <a:latin typeface="Arial" charset="0"/>
            </a:endParaRPr>
          </a:p>
          <a:p>
            <a:pPr>
              <a:buFontTx/>
              <a:buChar char="•"/>
            </a:pPr>
            <a:r>
              <a:rPr lang="en-US" sz="1600" dirty="0">
                <a:solidFill>
                  <a:srgbClr val="FFFFFF"/>
                </a:solidFill>
                <a:latin typeface="Arial" charset="0"/>
              </a:rPr>
              <a:t> Specified in the Boundary Editor as a</a:t>
            </a:r>
            <a:br>
              <a:rPr lang="en-US" sz="1600" dirty="0">
                <a:solidFill>
                  <a:srgbClr val="FFFFFF"/>
                </a:solidFill>
                <a:latin typeface="Arial" charset="0"/>
              </a:rPr>
            </a:br>
            <a:r>
              <a:rPr lang="en-US" sz="1600" dirty="0">
                <a:solidFill>
                  <a:srgbClr val="FFFFFF"/>
                </a:solidFill>
                <a:latin typeface="Arial" charset="0"/>
              </a:rPr>
              <a:t>  Distributed Source (refers to DFS0 file)</a:t>
            </a:r>
          </a:p>
          <a:p>
            <a:endParaRPr lang="en-US" sz="1600" dirty="0">
              <a:solidFill>
                <a:srgbClr val="FFFFFF"/>
              </a:solidFill>
              <a:latin typeface="Arial" charset="0"/>
            </a:endParaRPr>
          </a:p>
          <a:p>
            <a:pPr>
              <a:buFontTx/>
              <a:buChar char="•"/>
            </a:pPr>
            <a:r>
              <a:rPr lang="en-US" sz="1600" dirty="0">
                <a:solidFill>
                  <a:srgbClr val="FFFFFF"/>
                </a:solidFill>
                <a:latin typeface="Arial" charset="0"/>
              </a:rPr>
              <a:t> Defined by Reach (local values cannot be applied)</a:t>
            </a:r>
          </a:p>
          <a:p>
            <a:pPr>
              <a:buFontTx/>
              <a:buChar char="•"/>
            </a:pPr>
            <a:endParaRPr lang="en-US" sz="1600" dirty="0">
              <a:solidFill>
                <a:srgbClr val="FFFFFF"/>
              </a:solidFill>
              <a:latin typeface="Arial" charset="0"/>
            </a:endParaRPr>
          </a:p>
          <a:p>
            <a:pPr>
              <a:buFontTx/>
              <a:buChar char="•"/>
            </a:pPr>
            <a:r>
              <a:rPr lang="en-US" sz="1600" dirty="0">
                <a:solidFill>
                  <a:srgbClr val="FFFFFF"/>
                </a:solidFill>
                <a:latin typeface="Arial" charset="0"/>
              </a:rPr>
              <a:t> Designed for long simulations (years)</a:t>
            </a:r>
          </a:p>
        </p:txBody>
      </p:sp>
      <p:sp>
        <p:nvSpPr>
          <p:cNvPr id="8" name="Footer Placeholder 7"/>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468779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CALIBRATION AND DATA </a:t>
            </a:r>
            <a:r>
              <a:rPr lang="da-DK" dirty="0" smtClean="0">
                <a:solidFill>
                  <a:srgbClr val="FFFFFF"/>
                </a:solidFill>
              </a:rPr>
              <a:t>NEEDS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Verification and Model Accuracy</a:t>
            </a:r>
          </a:p>
          <a:p>
            <a:pPr marL="0" indent="0">
              <a:buNone/>
            </a:pPr>
            <a:endParaRPr lang="en-GB" dirty="0"/>
          </a:p>
        </p:txBody>
      </p:sp>
      <p:sp>
        <p:nvSpPr>
          <p:cNvPr id="4" name="Rectangle 4"/>
          <p:cNvSpPr>
            <a:spLocks noChangeArrowheads="1"/>
          </p:cNvSpPr>
          <p:nvPr/>
        </p:nvSpPr>
        <p:spPr bwMode="auto">
          <a:xfrm>
            <a:off x="300596" y="3507393"/>
            <a:ext cx="5160963" cy="2749550"/>
          </a:xfrm>
          <a:prstGeom prst="rect">
            <a:avLst/>
          </a:prstGeom>
          <a:solidFill>
            <a:schemeClr val="bg2"/>
          </a:solidFill>
          <a:ln w="12700">
            <a:solidFill>
              <a:schemeClr val="tx1"/>
            </a:solidFill>
            <a:miter lim="800000"/>
            <a:headEnd type="none" w="sm" len="sm"/>
            <a:tailEnd type="none" w="sm" len="sm"/>
          </a:ln>
          <a:effectLst/>
        </p:spPr>
        <p:txBody>
          <a:bodyPr wrap="none" anchor="ctr"/>
          <a:lstStyle/>
          <a:p>
            <a:endParaRPr lang="da-DK"/>
          </a:p>
        </p:txBody>
      </p:sp>
      <p:sp>
        <p:nvSpPr>
          <p:cNvPr id="5" name="Text Box 6"/>
          <p:cNvSpPr txBox="1">
            <a:spLocks noChangeArrowheads="1"/>
          </p:cNvSpPr>
          <p:nvPr/>
        </p:nvSpPr>
        <p:spPr bwMode="auto">
          <a:xfrm>
            <a:off x="328687" y="1700808"/>
            <a:ext cx="8059737" cy="427037"/>
          </a:xfrm>
          <a:prstGeom prst="rect">
            <a:avLst/>
          </a:prstGeom>
          <a:solidFill>
            <a:schemeClr val="bg2"/>
          </a:solidFill>
          <a:ln w="12700">
            <a:noFill/>
            <a:miter lim="800000"/>
            <a:headEnd type="none" w="sm" len="sm"/>
            <a:tailEnd type="none" w="sm" len="sm"/>
          </a:ln>
          <a:effectLst/>
        </p:spPr>
        <p:txBody>
          <a:bodyPr>
            <a:spAutoFit/>
          </a:bodyPr>
          <a:lstStyle/>
          <a:p>
            <a:pPr algn="ctr" defTabSz="762000" eaLnBrk="0" hangingPunct="0">
              <a:spcBef>
                <a:spcPct val="50000"/>
              </a:spcBef>
            </a:pPr>
            <a:r>
              <a:rPr lang="en-GB" sz="2200" smtClean="0">
                <a:solidFill>
                  <a:schemeClr val="tx1"/>
                </a:solidFill>
                <a:latin typeface="Arial"/>
              </a:rPr>
              <a:t>Need to Verify Model’s Performance – VERY IMPORTANT!</a:t>
            </a:r>
            <a:endParaRPr lang="en-GB" sz="2200">
              <a:solidFill>
                <a:schemeClr val="tx1"/>
              </a:solidFill>
              <a:latin typeface="Arial"/>
            </a:endParaRPr>
          </a:p>
        </p:txBody>
      </p:sp>
      <p:sp>
        <p:nvSpPr>
          <p:cNvPr id="6" name="Rectangle 7"/>
          <p:cNvSpPr>
            <a:spLocks noChangeArrowheads="1"/>
          </p:cNvSpPr>
          <p:nvPr/>
        </p:nvSpPr>
        <p:spPr bwMode="auto">
          <a:xfrm>
            <a:off x="289484" y="2423130"/>
            <a:ext cx="7962900" cy="3940175"/>
          </a:xfrm>
          <a:prstGeom prst="rect">
            <a:avLst/>
          </a:prstGeom>
          <a:noFill/>
          <a:ln w="9525">
            <a:noFill/>
            <a:miter lim="800000"/>
            <a:headEnd/>
            <a:tailEnd/>
          </a:ln>
          <a:effectLst/>
        </p:spPr>
        <p:txBody>
          <a:bodyPr>
            <a:spAutoFit/>
          </a:bodyPr>
          <a:lstStyle/>
          <a:p>
            <a:r>
              <a:rPr lang="en-US" sz="1800" b="1" dirty="0">
                <a:solidFill>
                  <a:srgbClr val="FFFFFF"/>
                </a:solidFill>
                <a:latin typeface="Arial" charset="0"/>
              </a:rPr>
              <a:t>If possible, choose two sets of historical events (Calibration and Verification) covering a range of flow magnitudes.  Test the calibrated model parameters for performance against Verification Data </a:t>
            </a:r>
            <a:r>
              <a:rPr lang="en-US" sz="1800" b="1" dirty="0" smtClean="0">
                <a:solidFill>
                  <a:srgbClr val="FFFFFF"/>
                </a:solidFill>
                <a:latin typeface="Arial" charset="0"/>
              </a:rPr>
              <a:t>Set</a:t>
            </a:r>
            <a:endParaRPr lang="en-US" sz="1800" b="1" dirty="0">
              <a:solidFill>
                <a:srgbClr val="FFFFFF"/>
              </a:solidFill>
              <a:latin typeface="Arial" charset="0"/>
            </a:endParaRPr>
          </a:p>
          <a:p>
            <a:endParaRPr lang="en-US" sz="1800" dirty="0">
              <a:solidFill>
                <a:srgbClr val="FFFFFF"/>
              </a:solidFill>
              <a:effectLst>
                <a:outerShdw blurRad="38100" dist="38100" dir="2700000" algn="tl">
                  <a:srgbClr val="C0C0C0"/>
                </a:outerShdw>
              </a:effectLst>
              <a:latin typeface="Arial" charset="0"/>
            </a:endParaRPr>
          </a:p>
          <a:p>
            <a:r>
              <a:rPr lang="en-US" sz="1800" b="1" dirty="0">
                <a:solidFill>
                  <a:schemeClr val="tx1"/>
                </a:solidFill>
                <a:latin typeface="Arial" charset="0"/>
              </a:rPr>
              <a:t>Model Accuracy:</a:t>
            </a:r>
          </a:p>
          <a:p>
            <a:endParaRPr lang="en-US" sz="1800" dirty="0">
              <a:solidFill>
                <a:schemeClr val="tx1"/>
              </a:solidFill>
              <a:effectLst>
                <a:outerShdw blurRad="38100" dist="38100" dir="2700000" algn="tl">
                  <a:srgbClr val="C0C0C0"/>
                </a:outerShdw>
              </a:effectLst>
              <a:latin typeface="Arial" charset="0"/>
            </a:endParaRPr>
          </a:p>
          <a:p>
            <a:pPr>
              <a:buFontTx/>
              <a:buChar char="•"/>
            </a:pPr>
            <a:r>
              <a:rPr lang="en-US" sz="1600" dirty="0">
                <a:solidFill>
                  <a:schemeClr val="tx1"/>
                </a:solidFill>
                <a:latin typeface="Arial" charset="0"/>
              </a:rPr>
              <a:t> Each Case/Model is Unique</a:t>
            </a:r>
          </a:p>
          <a:p>
            <a:pPr>
              <a:buFontTx/>
              <a:buChar char="•"/>
            </a:pPr>
            <a:endParaRPr lang="en-US" sz="1600" dirty="0">
              <a:solidFill>
                <a:schemeClr val="tx1"/>
              </a:solidFill>
              <a:latin typeface="Arial" charset="0"/>
            </a:endParaRPr>
          </a:p>
          <a:p>
            <a:pPr>
              <a:buFontTx/>
              <a:buChar char="•"/>
            </a:pPr>
            <a:r>
              <a:rPr lang="en-US" sz="1600" dirty="0">
                <a:solidFill>
                  <a:schemeClr val="tx1"/>
                </a:solidFill>
                <a:latin typeface="Arial" charset="0"/>
              </a:rPr>
              <a:t> Depends on Budget and Time Constraints</a:t>
            </a:r>
          </a:p>
          <a:p>
            <a:pPr>
              <a:buFontTx/>
              <a:buChar char="•"/>
            </a:pPr>
            <a:endParaRPr lang="en-US" sz="1600" dirty="0">
              <a:solidFill>
                <a:schemeClr val="tx1"/>
              </a:solidFill>
              <a:latin typeface="Arial" charset="0"/>
            </a:endParaRPr>
          </a:p>
          <a:p>
            <a:pPr>
              <a:buFontTx/>
              <a:buChar char="•"/>
            </a:pPr>
            <a:r>
              <a:rPr lang="en-US" sz="1600" dirty="0">
                <a:solidFill>
                  <a:schemeClr val="tx1"/>
                </a:solidFill>
                <a:latin typeface="Arial" charset="0"/>
              </a:rPr>
              <a:t> Quality of Data in an Important Consideration</a:t>
            </a:r>
          </a:p>
          <a:p>
            <a:pPr>
              <a:buFontTx/>
              <a:buChar char="•"/>
            </a:pPr>
            <a:endParaRPr lang="en-US" sz="1600" dirty="0">
              <a:solidFill>
                <a:schemeClr val="tx1"/>
              </a:solidFill>
              <a:latin typeface="Arial" charset="0"/>
            </a:endParaRPr>
          </a:p>
          <a:p>
            <a:pPr>
              <a:buFontTx/>
              <a:buChar char="•"/>
            </a:pPr>
            <a:r>
              <a:rPr lang="en-US" sz="1600" dirty="0">
                <a:solidFill>
                  <a:schemeClr val="tx1"/>
                </a:solidFill>
                <a:latin typeface="Arial" charset="0"/>
              </a:rPr>
              <a:t> No Quantitative Criterion can be given</a:t>
            </a:r>
            <a:br>
              <a:rPr lang="en-US" sz="1600" dirty="0">
                <a:solidFill>
                  <a:schemeClr val="tx1"/>
                </a:solidFill>
                <a:latin typeface="Arial" charset="0"/>
              </a:rPr>
            </a:br>
            <a:r>
              <a:rPr lang="en-US" sz="1600" dirty="0">
                <a:solidFill>
                  <a:schemeClr val="tx1"/>
                </a:solidFill>
                <a:latin typeface="Arial" charset="0"/>
              </a:rPr>
              <a:t>  </a:t>
            </a:r>
            <a:r>
              <a:rPr lang="en-US" sz="1600" i="1" dirty="0">
                <a:solidFill>
                  <a:schemeClr val="tx1"/>
                </a:solidFill>
                <a:latin typeface="Arial" charset="0"/>
              </a:rPr>
              <a:t>(however, when reporting levels use 2 decimal places)</a:t>
            </a:r>
          </a:p>
          <a:p>
            <a:pPr>
              <a:buFontTx/>
              <a:buChar char="•"/>
            </a:pPr>
            <a:endParaRPr lang="en-US" sz="1600" dirty="0">
              <a:solidFill>
                <a:schemeClr val="tx1"/>
              </a:solidFill>
              <a:latin typeface="Arial" charset="0"/>
            </a:endParaRPr>
          </a:p>
        </p:txBody>
      </p:sp>
      <p:pic>
        <p:nvPicPr>
          <p:cNvPr id="7" name="Picture 8" descr="Calib_Flows_1990_Results_portrait"/>
          <p:cNvPicPr>
            <a:picLocks noChangeAspect="1" noChangeArrowheads="1"/>
          </p:cNvPicPr>
          <p:nvPr/>
        </p:nvPicPr>
        <p:blipFill>
          <a:blip r:embed="rId2" cstate="print"/>
          <a:srcRect l="9528" t="8983" r="9528" b="8983"/>
          <a:stretch>
            <a:fillRect/>
          </a:stretch>
        </p:blipFill>
        <p:spPr bwMode="auto">
          <a:xfrm>
            <a:off x="5701271" y="3488343"/>
            <a:ext cx="2916238" cy="2754312"/>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468779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MIKE11_Cover1"/>
          <p:cNvPicPr>
            <a:picLocks noChangeAspect="1" noChangeArrowheads="1"/>
          </p:cNvPicPr>
          <p:nvPr/>
        </p:nvPicPr>
        <p:blipFill>
          <a:blip r:embed="rId2"/>
          <a:srcRect l="13895" t="3691" r="3705" b="26172"/>
          <a:stretch>
            <a:fillRect/>
          </a:stretch>
        </p:blipFill>
        <p:spPr bwMode="auto">
          <a:xfrm>
            <a:off x="860176" y="1948457"/>
            <a:ext cx="3713163" cy="4360863"/>
          </a:xfrm>
          <a:prstGeom prst="rect">
            <a:avLst/>
          </a:prstGeom>
          <a:noFill/>
        </p:spPr>
      </p:pic>
      <p:pic>
        <p:nvPicPr>
          <p:cNvPr id="63493" name="Picture 5" descr="Calib_Flows_1990_Results_portrait"/>
          <p:cNvPicPr>
            <a:picLocks noChangeAspect="1" noChangeArrowheads="1"/>
          </p:cNvPicPr>
          <p:nvPr/>
        </p:nvPicPr>
        <p:blipFill>
          <a:blip r:embed="rId3"/>
          <a:srcRect l="9528" t="8983" r="9528" b="8983"/>
          <a:stretch>
            <a:fillRect/>
          </a:stretch>
        </p:blipFill>
        <p:spPr bwMode="auto">
          <a:xfrm>
            <a:off x="4849564" y="1957982"/>
            <a:ext cx="3898900" cy="43434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da-DK" dirty="0">
                <a:solidFill>
                  <a:srgbClr val="FFFFFF"/>
                </a:solidFill>
              </a:rPr>
              <a:t>CALIBRATION AND DATA </a:t>
            </a:r>
            <a:r>
              <a:rPr lang="da-DK" dirty="0" smtClean="0">
                <a:solidFill>
                  <a:srgbClr val="FFFFFF"/>
                </a:solidFill>
              </a:rPr>
              <a:t>NEEDS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MIKE 11 Calibration, Verification and Data Needs</a:t>
            </a:r>
          </a:p>
          <a:p>
            <a:pPr marL="0" indent="0">
              <a:buNone/>
            </a:pPr>
            <a:endParaRPr lang="en-GB" dirty="0"/>
          </a:p>
        </p:txBody>
      </p:sp>
      <p:sp>
        <p:nvSpPr>
          <p:cNvPr id="4" name="Footer Placeholder 3"/>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CALIBRATION AND DATA </a:t>
            </a:r>
            <a:r>
              <a:rPr lang="da-DK" dirty="0" smtClean="0">
                <a:solidFill>
                  <a:srgbClr val="FFFFFF"/>
                </a:solidFill>
              </a:rPr>
              <a:t>NEEDS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Model Data Requirements</a:t>
            </a:r>
          </a:p>
          <a:p>
            <a:pPr marL="0" indent="0">
              <a:buNone/>
            </a:pPr>
            <a:endParaRPr lang="en-GB" dirty="0"/>
          </a:p>
        </p:txBody>
      </p:sp>
      <p:sp>
        <p:nvSpPr>
          <p:cNvPr id="6" name="Rectangle 4"/>
          <p:cNvSpPr>
            <a:spLocks noChangeArrowheads="1"/>
          </p:cNvSpPr>
          <p:nvPr/>
        </p:nvSpPr>
        <p:spPr bwMode="auto">
          <a:xfrm>
            <a:off x="251520" y="2132856"/>
            <a:ext cx="5384800" cy="3387725"/>
          </a:xfrm>
          <a:prstGeom prst="rect">
            <a:avLst/>
          </a:prstGeom>
          <a:noFill/>
          <a:ln w="9525">
            <a:noFill/>
            <a:miter lim="800000"/>
            <a:headEnd/>
            <a:tailEnd/>
          </a:ln>
          <a:effectLst/>
        </p:spPr>
        <p:txBody>
          <a:bodyPr>
            <a:spAutoFit/>
          </a:bodyPr>
          <a:lstStyle/>
          <a:p>
            <a:r>
              <a:rPr lang="en-US" sz="1800" b="1" dirty="0">
                <a:solidFill>
                  <a:srgbClr val="FFFFFF"/>
                </a:solidFill>
                <a:latin typeface="Arial" charset="0"/>
              </a:rPr>
              <a:t>Solution of Governing Flow Equations</a:t>
            </a:r>
            <a:br>
              <a:rPr lang="en-US" sz="1800" b="1" dirty="0">
                <a:solidFill>
                  <a:srgbClr val="FFFFFF"/>
                </a:solidFill>
                <a:latin typeface="Arial" charset="0"/>
              </a:rPr>
            </a:br>
            <a:r>
              <a:rPr lang="en-US" sz="1800" b="1" dirty="0">
                <a:solidFill>
                  <a:srgbClr val="FFFFFF"/>
                </a:solidFill>
                <a:latin typeface="Arial" charset="0"/>
              </a:rPr>
              <a:t>Requires Detailed Descriptions of:</a:t>
            </a:r>
          </a:p>
          <a:p>
            <a:endParaRPr lang="en-US" sz="1800" dirty="0">
              <a:solidFill>
                <a:srgbClr val="FFFFFF"/>
              </a:solidFill>
              <a:latin typeface="Arial" charset="0"/>
            </a:endParaRPr>
          </a:p>
          <a:p>
            <a:pPr>
              <a:buFontTx/>
              <a:buChar char="•"/>
            </a:pPr>
            <a:r>
              <a:rPr lang="en-US" sz="1800" dirty="0">
                <a:solidFill>
                  <a:srgbClr val="FFFFFF"/>
                </a:solidFill>
                <a:latin typeface="Arial" charset="0"/>
              </a:rPr>
              <a:t> Catchment Delineation</a:t>
            </a:r>
          </a:p>
          <a:p>
            <a:endParaRPr lang="en-US" sz="1800" dirty="0">
              <a:solidFill>
                <a:srgbClr val="FFFFFF"/>
              </a:solidFill>
              <a:latin typeface="Arial" charset="0"/>
            </a:endParaRPr>
          </a:p>
          <a:p>
            <a:pPr>
              <a:buFontTx/>
              <a:buChar char="•"/>
            </a:pPr>
            <a:r>
              <a:rPr lang="en-US" sz="1800" dirty="0">
                <a:solidFill>
                  <a:srgbClr val="FFFFFF"/>
                </a:solidFill>
                <a:latin typeface="Arial" charset="0"/>
              </a:rPr>
              <a:t> River and Floodplain Topography</a:t>
            </a:r>
            <a:br>
              <a:rPr lang="en-US" sz="1800" dirty="0">
                <a:solidFill>
                  <a:srgbClr val="FFFFFF"/>
                </a:solidFill>
                <a:latin typeface="Arial" charset="0"/>
              </a:rPr>
            </a:br>
            <a:endParaRPr lang="en-US" sz="1800" dirty="0">
              <a:solidFill>
                <a:srgbClr val="FFFFFF"/>
              </a:solidFill>
              <a:latin typeface="Arial" charset="0"/>
            </a:endParaRPr>
          </a:p>
          <a:p>
            <a:pPr>
              <a:buFontTx/>
              <a:buChar char="•"/>
            </a:pPr>
            <a:r>
              <a:rPr lang="en-US" sz="1800" dirty="0">
                <a:solidFill>
                  <a:srgbClr val="FFFFFF"/>
                </a:solidFill>
                <a:latin typeface="Arial" charset="0"/>
              </a:rPr>
              <a:t> Hydrometric Data for Boundary Conditions</a:t>
            </a:r>
            <a:br>
              <a:rPr lang="en-US" sz="1800" dirty="0">
                <a:solidFill>
                  <a:srgbClr val="FFFFFF"/>
                </a:solidFill>
                <a:latin typeface="Arial" charset="0"/>
              </a:rPr>
            </a:br>
            <a:endParaRPr lang="en-US" sz="1800" dirty="0">
              <a:solidFill>
                <a:srgbClr val="FFFFFF"/>
              </a:solidFill>
              <a:latin typeface="Arial" charset="0"/>
            </a:endParaRPr>
          </a:p>
          <a:p>
            <a:pPr>
              <a:buFontTx/>
              <a:buChar char="•"/>
            </a:pPr>
            <a:r>
              <a:rPr lang="en-US" sz="1800" dirty="0">
                <a:solidFill>
                  <a:srgbClr val="FFFFFF"/>
                </a:solidFill>
                <a:latin typeface="Arial" charset="0"/>
              </a:rPr>
              <a:t> Hydrometric Data for Calibration / Validation</a:t>
            </a:r>
            <a:br>
              <a:rPr lang="en-US" sz="1800" dirty="0">
                <a:solidFill>
                  <a:srgbClr val="FFFFFF"/>
                </a:solidFill>
                <a:latin typeface="Arial" charset="0"/>
              </a:rPr>
            </a:br>
            <a:endParaRPr lang="en-US" sz="1800" dirty="0">
              <a:solidFill>
                <a:srgbClr val="FFFFFF"/>
              </a:solidFill>
              <a:latin typeface="Arial" charset="0"/>
            </a:endParaRPr>
          </a:p>
          <a:p>
            <a:pPr>
              <a:buFontTx/>
              <a:buChar char="•"/>
            </a:pPr>
            <a:r>
              <a:rPr lang="en-US" sz="1800" dirty="0">
                <a:solidFill>
                  <a:srgbClr val="FFFFFF"/>
                </a:solidFill>
                <a:latin typeface="Arial" charset="0"/>
              </a:rPr>
              <a:t> Man-made Interventions</a:t>
            </a:r>
            <a:r>
              <a:rPr lang="en-GB" sz="1800" dirty="0">
                <a:solidFill>
                  <a:srgbClr val="FFFFFF"/>
                </a:solidFill>
                <a:latin typeface="Arial" charset="0"/>
              </a:rPr>
              <a:t> (Structures)</a:t>
            </a:r>
          </a:p>
        </p:txBody>
      </p:sp>
      <p:grpSp>
        <p:nvGrpSpPr>
          <p:cNvPr id="7" name="Group 5"/>
          <p:cNvGrpSpPr>
            <a:grpSpLocks/>
          </p:cNvGrpSpPr>
          <p:nvPr/>
        </p:nvGrpSpPr>
        <p:grpSpPr bwMode="auto">
          <a:xfrm>
            <a:off x="5583932" y="2310656"/>
            <a:ext cx="2438400" cy="3048000"/>
            <a:chOff x="3776" y="1728"/>
            <a:chExt cx="1536" cy="1920"/>
          </a:xfrm>
          <a:solidFill>
            <a:srgbClr val="AFFFFF"/>
          </a:solidFill>
        </p:grpSpPr>
        <p:sp>
          <p:nvSpPr>
            <p:cNvPr id="8" name="AutoShape 6"/>
            <p:cNvSpPr>
              <a:spLocks noChangeArrowheads="1"/>
            </p:cNvSpPr>
            <p:nvPr/>
          </p:nvSpPr>
          <p:spPr bwMode="auto">
            <a:xfrm>
              <a:off x="3776" y="1728"/>
              <a:ext cx="1536" cy="1920"/>
            </a:xfrm>
            <a:prstGeom prst="roundRect">
              <a:avLst>
                <a:gd name="adj" fmla="val 16667"/>
              </a:avLst>
            </a:prstGeom>
            <a:grpFill/>
            <a:ln w="12700">
              <a:solidFill>
                <a:schemeClr val="tx1"/>
              </a:solidFill>
              <a:round/>
              <a:headEnd type="none" w="sm" len="sm"/>
              <a:tailEnd type="none" w="sm" len="sm"/>
            </a:ln>
            <a:effectLst/>
          </p:spPr>
          <p:txBody>
            <a:bodyPr wrap="none" anchor="ctr"/>
            <a:lstStyle/>
            <a:p>
              <a:endParaRPr lang="da-DK">
                <a:solidFill>
                  <a:schemeClr val="accent6"/>
                </a:solidFill>
              </a:endParaRPr>
            </a:p>
          </p:txBody>
        </p:sp>
        <p:sp>
          <p:nvSpPr>
            <p:cNvPr id="9" name="Freeform 7"/>
            <p:cNvSpPr>
              <a:spLocks/>
            </p:cNvSpPr>
            <p:nvPr/>
          </p:nvSpPr>
          <p:spPr bwMode="auto">
            <a:xfrm>
              <a:off x="4256" y="1968"/>
              <a:ext cx="624" cy="1440"/>
            </a:xfrm>
            <a:custGeom>
              <a:avLst/>
              <a:gdLst/>
              <a:ahLst/>
              <a:cxnLst>
                <a:cxn ang="0">
                  <a:pos x="0" y="0"/>
                </a:cxn>
                <a:cxn ang="0">
                  <a:pos x="192" y="96"/>
                </a:cxn>
                <a:cxn ang="0">
                  <a:pos x="288" y="384"/>
                </a:cxn>
                <a:cxn ang="0">
                  <a:pos x="240" y="576"/>
                </a:cxn>
                <a:cxn ang="0">
                  <a:pos x="336" y="720"/>
                </a:cxn>
                <a:cxn ang="0">
                  <a:pos x="528" y="816"/>
                </a:cxn>
                <a:cxn ang="0">
                  <a:pos x="528" y="912"/>
                </a:cxn>
                <a:cxn ang="0">
                  <a:pos x="432" y="1056"/>
                </a:cxn>
                <a:cxn ang="0">
                  <a:pos x="480" y="1296"/>
                </a:cxn>
                <a:cxn ang="0">
                  <a:pos x="624" y="1440"/>
                </a:cxn>
              </a:cxnLst>
              <a:rect l="0" t="0" r="r" b="b"/>
              <a:pathLst>
                <a:path w="624" h="1440">
                  <a:moveTo>
                    <a:pt x="0" y="0"/>
                  </a:moveTo>
                  <a:cubicBezTo>
                    <a:pt x="72" y="16"/>
                    <a:pt x="144" y="32"/>
                    <a:pt x="192" y="96"/>
                  </a:cubicBezTo>
                  <a:cubicBezTo>
                    <a:pt x="240" y="160"/>
                    <a:pt x="280" y="304"/>
                    <a:pt x="288" y="384"/>
                  </a:cubicBezTo>
                  <a:cubicBezTo>
                    <a:pt x="296" y="464"/>
                    <a:pt x="232" y="520"/>
                    <a:pt x="240" y="576"/>
                  </a:cubicBezTo>
                  <a:cubicBezTo>
                    <a:pt x="248" y="632"/>
                    <a:pt x="288" y="680"/>
                    <a:pt x="336" y="720"/>
                  </a:cubicBezTo>
                  <a:cubicBezTo>
                    <a:pt x="384" y="760"/>
                    <a:pt x="496" y="784"/>
                    <a:pt x="528" y="816"/>
                  </a:cubicBezTo>
                  <a:cubicBezTo>
                    <a:pt x="560" y="848"/>
                    <a:pt x="544" y="872"/>
                    <a:pt x="528" y="912"/>
                  </a:cubicBezTo>
                  <a:cubicBezTo>
                    <a:pt x="512" y="952"/>
                    <a:pt x="440" y="992"/>
                    <a:pt x="432" y="1056"/>
                  </a:cubicBezTo>
                  <a:cubicBezTo>
                    <a:pt x="424" y="1120"/>
                    <a:pt x="448" y="1232"/>
                    <a:pt x="480" y="1296"/>
                  </a:cubicBezTo>
                  <a:cubicBezTo>
                    <a:pt x="512" y="1360"/>
                    <a:pt x="600" y="1416"/>
                    <a:pt x="624" y="1440"/>
                  </a:cubicBezTo>
                </a:path>
              </a:pathLst>
            </a:custGeom>
            <a:grpFill/>
            <a:ln w="19050" cap="flat" cmpd="sng">
              <a:solidFill>
                <a:schemeClr val="tx1"/>
              </a:solidFill>
              <a:prstDash val="solid"/>
              <a:round/>
              <a:headEnd type="none" w="sm" len="sm"/>
              <a:tailEnd type="none" w="sm" len="sm"/>
            </a:ln>
            <a:effectLst/>
          </p:spPr>
          <p:txBody>
            <a:bodyPr wrap="none" anchor="ctr"/>
            <a:lstStyle/>
            <a:p>
              <a:endParaRPr lang="da-DK">
                <a:solidFill>
                  <a:schemeClr val="accent6"/>
                </a:solidFill>
              </a:endParaRPr>
            </a:p>
          </p:txBody>
        </p:sp>
        <p:sp>
          <p:nvSpPr>
            <p:cNvPr id="10" name="Freeform 8"/>
            <p:cNvSpPr>
              <a:spLocks/>
            </p:cNvSpPr>
            <p:nvPr/>
          </p:nvSpPr>
          <p:spPr bwMode="auto">
            <a:xfrm>
              <a:off x="4512" y="2016"/>
              <a:ext cx="328" cy="568"/>
            </a:xfrm>
            <a:custGeom>
              <a:avLst/>
              <a:gdLst/>
              <a:ahLst/>
              <a:cxnLst>
                <a:cxn ang="0">
                  <a:pos x="336" y="0"/>
                </a:cxn>
                <a:cxn ang="0">
                  <a:pos x="336" y="48"/>
                </a:cxn>
                <a:cxn ang="0">
                  <a:pos x="336" y="144"/>
                </a:cxn>
                <a:cxn ang="0">
                  <a:pos x="288" y="240"/>
                </a:cxn>
                <a:cxn ang="0">
                  <a:pos x="144" y="288"/>
                </a:cxn>
                <a:cxn ang="0">
                  <a:pos x="144" y="336"/>
                </a:cxn>
                <a:cxn ang="0">
                  <a:pos x="96" y="432"/>
                </a:cxn>
                <a:cxn ang="0">
                  <a:pos x="48" y="528"/>
                </a:cxn>
                <a:cxn ang="0">
                  <a:pos x="0" y="576"/>
                </a:cxn>
              </a:cxnLst>
              <a:rect l="0" t="0" r="r" b="b"/>
              <a:pathLst>
                <a:path w="344" h="576">
                  <a:moveTo>
                    <a:pt x="336" y="0"/>
                  </a:moveTo>
                  <a:cubicBezTo>
                    <a:pt x="336" y="12"/>
                    <a:pt x="336" y="24"/>
                    <a:pt x="336" y="48"/>
                  </a:cubicBezTo>
                  <a:cubicBezTo>
                    <a:pt x="336" y="72"/>
                    <a:pt x="344" y="112"/>
                    <a:pt x="336" y="144"/>
                  </a:cubicBezTo>
                  <a:cubicBezTo>
                    <a:pt x="328" y="176"/>
                    <a:pt x="320" y="216"/>
                    <a:pt x="288" y="240"/>
                  </a:cubicBezTo>
                  <a:cubicBezTo>
                    <a:pt x="256" y="264"/>
                    <a:pt x="168" y="272"/>
                    <a:pt x="144" y="288"/>
                  </a:cubicBezTo>
                  <a:cubicBezTo>
                    <a:pt x="120" y="304"/>
                    <a:pt x="152" y="312"/>
                    <a:pt x="144" y="336"/>
                  </a:cubicBezTo>
                  <a:cubicBezTo>
                    <a:pt x="136" y="360"/>
                    <a:pt x="112" y="400"/>
                    <a:pt x="96" y="432"/>
                  </a:cubicBezTo>
                  <a:cubicBezTo>
                    <a:pt x="80" y="464"/>
                    <a:pt x="64" y="504"/>
                    <a:pt x="48" y="528"/>
                  </a:cubicBezTo>
                  <a:cubicBezTo>
                    <a:pt x="32" y="552"/>
                    <a:pt x="16" y="564"/>
                    <a:pt x="0" y="576"/>
                  </a:cubicBezTo>
                </a:path>
              </a:pathLst>
            </a:custGeom>
            <a:grpFill/>
            <a:ln w="19050" cap="flat" cmpd="sng">
              <a:solidFill>
                <a:schemeClr val="tx1"/>
              </a:solidFill>
              <a:prstDash val="solid"/>
              <a:round/>
              <a:headEnd type="none" w="sm" len="sm"/>
              <a:tailEnd type="none" w="sm" len="sm"/>
            </a:ln>
            <a:effectLst/>
          </p:spPr>
          <p:txBody>
            <a:bodyPr wrap="none" anchor="ctr"/>
            <a:lstStyle/>
            <a:p>
              <a:endParaRPr lang="da-DK">
                <a:solidFill>
                  <a:schemeClr val="accent6"/>
                </a:solidFill>
              </a:endParaRPr>
            </a:p>
          </p:txBody>
        </p:sp>
        <p:sp>
          <p:nvSpPr>
            <p:cNvPr id="11" name="Line 9"/>
            <p:cNvSpPr>
              <a:spLocks noChangeShapeType="1"/>
            </p:cNvSpPr>
            <p:nvPr/>
          </p:nvSpPr>
          <p:spPr bwMode="auto">
            <a:xfrm>
              <a:off x="4016" y="1824"/>
              <a:ext cx="192" cy="96"/>
            </a:xfrm>
            <a:prstGeom prst="line">
              <a:avLst/>
            </a:prstGeom>
            <a:grpFill/>
            <a:ln w="19050">
              <a:solidFill>
                <a:srgbClr val="0033CC"/>
              </a:solidFill>
              <a:round/>
              <a:headEnd type="none" w="sm" len="sm"/>
              <a:tailEnd type="triangle" w="med" len="med"/>
            </a:ln>
            <a:effectLst/>
          </p:spPr>
          <p:txBody>
            <a:bodyPr wrap="none" anchor="ctr"/>
            <a:lstStyle/>
            <a:p>
              <a:endParaRPr lang="da-DK">
                <a:solidFill>
                  <a:schemeClr val="accent6"/>
                </a:solidFill>
              </a:endParaRPr>
            </a:p>
          </p:txBody>
        </p:sp>
        <p:sp>
          <p:nvSpPr>
            <p:cNvPr id="12" name="Line 10"/>
            <p:cNvSpPr>
              <a:spLocks noChangeShapeType="1"/>
            </p:cNvSpPr>
            <p:nvPr/>
          </p:nvSpPr>
          <p:spPr bwMode="auto">
            <a:xfrm>
              <a:off x="4832" y="1776"/>
              <a:ext cx="0" cy="192"/>
            </a:xfrm>
            <a:prstGeom prst="line">
              <a:avLst/>
            </a:prstGeom>
            <a:grpFill/>
            <a:ln w="19050">
              <a:solidFill>
                <a:srgbClr val="0033CC"/>
              </a:solidFill>
              <a:round/>
              <a:headEnd type="none" w="sm" len="sm"/>
              <a:tailEnd type="triangle" w="med" len="med"/>
            </a:ln>
            <a:effectLst/>
          </p:spPr>
          <p:txBody>
            <a:bodyPr wrap="none" anchor="ctr"/>
            <a:lstStyle/>
            <a:p>
              <a:endParaRPr lang="da-DK">
                <a:solidFill>
                  <a:schemeClr val="accent6"/>
                </a:solidFill>
              </a:endParaRPr>
            </a:p>
          </p:txBody>
        </p:sp>
        <p:sp>
          <p:nvSpPr>
            <p:cNvPr id="13" name="Line 11"/>
            <p:cNvSpPr>
              <a:spLocks noChangeShapeType="1"/>
            </p:cNvSpPr>
            <p:nvPr/>
          </p:nvSpPr>
          <p:spPr bwMode="auto">
            <a:xfrm>
              <a:off x="4928" y="3456"/>
              <a:ext cx="144" cy="96"/>
            </a:xfrm>
            <a:prstGeom prst="line">
              <a:avLst/>
            </a:prstGeom>
            <a:grpFill/>
            <a:ln w="19050">
              <a:solidFill>
                <a:srgbClr val="0033CC"/>
              </a:solidFill>
              <a:round/>
              <a:headEnd type="none" w="sm" len="sm"/>
              <a:tailEnd type="triangle" w="med" len="med"/>
            </a:ln>
            <a:effectLst/>
          </p:spPr>
          <p:txBody>
            <a:bodyPr wrap="none" anchor="ctr"/>
            <a:lstStyle/>
            <a:p>
              <a:endParaRPr lang="da-DK">
                <a:solidFill>
                  <a:schemeClr val="accent6"/>
                </a:solidFill>
              </a:endParaRPr>
            </a:p>
          </p:txBody>
        </p:sp>
        <p:sp>
          <p:nvSpPr>
            <p:cNvPr id="14" name="Line 12"/>
            <p:cNvSpPr>
              <a:spLocks noChangeShapeType="1"/>
            </p:cNvSpPr>
            <p:nvPr/>
          </p:nvSpPr>
          <p:spPr bwMode="auto">
            <a:xfrm flipV="1">
              <a:off x="4400" y="2688"/>
              <a:ext cx="192" cy="192"/>
            </a:xfrm>
            <a:prstGeom prst="line">
              <a:avLst/>
            </a:prstGeom>
            <a:grpFill/>
            <a:ln w="19050">
              <a:solidFill>
                <a:srgbClr val="0033CC"/>
              </a:solidFill>
              <a:round/>
              <a:headEnd type="none" w="sm" len="sm"/>
              <a:tailEnd type="triangle" w="med" len="med"/>
            </a:ln>
            <a:effectLst/>
          </p:spPr>
          <p:txBody>
            <a:bodyPr wrap="none" anchor="ctr"/>
            <a:lstStyle/>
            <a:p>
              <a:endParaRPr lang="da-DK">
                <a:solidFill>
                  <a:schemeClr val="accent6"/>
                </a:solidFill>
              </a:endParaRPr>
            </a:p>
          </p:txBody>
        </p:sp>
        <p:sp>
          <p:nvSpPr>
            <p:cNvPr id="15" name="Text Box 13"/>
            <p:cNvSpPr txBox="1">
              <a:spLocks noChangeArrowheads="1"/>
            </p:cNvSpPr>
            <p:nvPr/>
          </p:nvSpPr>
          <p:spPr bwMode="auto">
            <a:xfrm>
              <a:off x="4160" y="1767"/>
              <a:ext cx="192" cy="212"/>
            </a:xfrm>
            <a:prstGeom prst="rect">
              <a:avLst/>
            </a:prstGeom>
            <a:grpFill/>
            <a:ln w="12700">
              <a:noFill/>
              <a:miter lim="800000"/>
              <a:headEnd type="none" w="sm" len="sm"/>
              <a:tailEnd type="none" w="sm" len="sm"/>
            </a:ln>
            <a:effectLst/>
          </p:spPr>
          <p:txBody>
            <a:bodyPr>
              <a:spAutoFit/>
            </a:bodyPr>
            <a:lstStyle/>
            <a:p>
              <a:pPr defTabSz="762000" eaLnBrk="0" hangingPunct="0">
                <a:spcBef>
                  <a:spcPct val="50000"/>
                </a:spcBef>
              </a:pPr>
              <a:r>
                <a:rPr lang="en-US" sz="1600" b="1">
                  <a:solidFill>
                    <a:schemeClr val="accent6"/>
                  </a:solidFill>
                  <a:latin typeface="Arial" charset="0"/>
                </a:rPr>
                <a:t>Q</a:t>
              </a:r>
            </a:p>
          </p:txBody>
        </p:sp>
        <p:sp>
          <p:nvSpPr>
            <p:cNvPr id="16" name="Text Box 14"/>
            <p:cNvSpPr txBox="1">
              <a:spLocks noChangeArrowheads="1"/>
            </p:cNvSpPr>
            <p:nvPr/>
          </p:nvSpPr>
          <p:spPr bwMode="auto">
            <a:xfrm>
              <a:off x="4832" y="1824"/>
              <a:ext cx="192" cy="212"/>
            </a:xfrm>
            <a:prstGeom prst="rect">
              <a:avLst/>
            </a:prstGeom>
            <a:grpFill/>
            <a:ln w="12700">
              <a:noFill/>
              <a:miter lim="800000"/>
              <a:headEnd type="none" w="sm" len="sm"/>
              <a:tailEnd type="none" w="sm" len="sm"/>
            </a:ln>
            <a:effectLst/>
          </p:spPr>
          <p:txBody>
            <a:bodyPr>
              <a:spAutoFit/>
            </a:bodyPr>
            <a:lstStyle/>
            <a:p>
              <a:pPr defTabSz="762000" eaLnBrk="0" hangingPunct="0">
                <a:spcBef>
                  <a:spcPct val="50000"/>
                </a:spcBef>
              </a:pPr>
              <a:r>
                <a:rPr lang="en-US" sz="1600" b="1">
                  <a:solidFill>
                    <a:schemeClr val="accent6"/>
                  </a:solidFill>
                  <a:latin typeface="Arial" charset="0"/>
                </a:rPr>
                <a:t>Q</a:t>
              </a:r>
            </a:p>
          </p:txBody>
        </p:sp>
        <p:sp>
          <p:nvSpPr>
            <p:cNvPr id="17" name="Text Box 15"/>
            <p:cNvSpPr txBox="1">
              <a:spLocks noChangeArrowheads="1"/>
            </p:cNvSpPr>
            <p:nvPr/>
          </p:nvSpPr>
          <p:spPr bwMode="auto">
            <a:xfrm>
              <a:off x="4256" y="2668"/>
              <a:ext cx="192" cy="212"/>
            </a:xfrm>
            <a:prstGeom prst="rect">
              <a:avLst/>
            </a:prstGeom>
            <a:grpFill/>
            <a:ln w="12700">
              <a:noFill/>
              <a:miter lim="800000"/>
              <a:headEnd type="none" w="sm" len="sm"/>
              <a:tailEnd type="none" w="sm" len="sm"/>
            </a:ln>
            <a:effectLst/>
          </p:spPr>
          <p:txBody>
            <a:bodyPr>
              <a:spAutoFit/>
            </a:bodyPr>
            <a:lstStyle/>
            <a:p>
              <a:pPr defTabSz="762000" eaLnBrk="0" hangingPunct="0">
                <a:spcBef>
                  <a:spcPct val="50000"/>
                </a:spcBef>
              </a:pPr>
              <a:r>
                <a:rPr lang="en-US" sz="1600" b="1">
                  <a:solidFill>
                    <a:schemeClr val="accent6"/>
                  </a:solidFill>
                  <a:latin typeface="Arial" charset="0"/>
                </a:rPr>
                <a:t>Q</a:t>
              </a:r>
            </a:p>
          </p:txBody>
        </p:sp>
        <p:sp>
          <p:nvSpPr>
            <p:cNvPr id="18" name="Text Box 16"/>
            <p:cNvSpPr txBox="1">
              <a:spLocks noChangeArrowheads="1"/>
            </p:cNvSpPr>
            <p:nvPr/>
          </p:nvSpPr>
          <p:spPr bwMode="auto">
            <a:xfrm>
              <a:off x="4352" y="3388"/>
              <a:ext cx="624" cy="212"/>
            </a:xfrm>
            <a:prstGeom prst="rect">
              <a:avLst/>
            </a:prstGeom>
            <a:grpFill/>
            <a:ln w="12700">
              <a:noFill/>
              <a:miter lim="800000"/>
              <a:headEnd type="none" w="sm" len="sm"/>
              <a:tailEnd type="none" w="sm" len="sm"/>
            </a:ln>
            <a:effectLst/>
          </p:spPr>
          <p:txBody>
            <a:bodyPr>
              <a:spAutoFit/>
            </a:bodyPr>
            <a:lstStyle/>
            <a:p>
              <a:pPr defTabSz="762000" eaLnBrk="0" hangingPunct="0">
                <a:spcBef>
                  <a:spcPct val="50000"/>
                </a:spcBef>
              </a:pPr>
              <a:r>
                <a:rPr lang="en-US" sz="1600" b="1">
                  <a:solidFill>
                    <a:schemeClr val="accent6"/>
                  </a:solidFill>
                  <a:latin typeface="Arial" charset="0"/>
                </a:rPr>
                <a:t>h or Q/h</a:t>
              </a:r>
            </a:p>
          </p:txBody>
        </p:sp>
      </p:grpSp>
      <p:sp>
        <p:nvSpPr>
          <p:cNvPr id="4" name="Footer Placeholder 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701057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CALIBRATION AND DATA </a:t>
            </a:r>
            <a:r>
              <a:rPr lang="da-DK" dirty="0" smtClean="0">
                <a:solidFill>
                  <a:srgbClr val="FFFFFF"/>
                </a:solidFill>
              </a:rPr>
              <a:t>NEEDS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Model Data Requirements</a:t>
            </a:r>
          </a:p>
          <a:p>
            <a:pPr marL="0" indent="0">
              <a:buNone/>
            </a:pPr>
            <a:endParaRPr lang="en-GB" dirty="0"/>
          </a:p>
        </p:txBody>
      </p:sp>
      <p:sp>
        <p:nvSpPr>
          <p:cNvPr id="4" name="Text Box 5"/>
          <p:cNvSpPr txBox="1">
            <a:spLocks noChangeArrowheads="1"/>
          </p:cNvSpPr>
          <p:nvPr/>
        </p:nvSpPr>
        <p:spPr bwMode="auto">
          <a:xfrm>
            <a:off x="277192" y="2132856"/>
            <a:ext cx="7823200" cy="427038"/>
          </a:xfrm>
          <a:prstGeom prst="rect">
            <a:avLst/>
          </a:prstGeom>
          <a:solidFill>
            <a:schemeClr val="bg2"/>
          </a:solidFill>
          <a:ln w="12700">
            <a:noFill/>
            <a:miter lim="800000"/>
            <a:headEnd type="none" w="sm" len="sm"/>
            <a:tailEnd type="none" w="sm" len="sm"/>
          </a:ln>
          <a:effectLst/>
        </p:spPr>
        <p:txBody>
          <a:bodyPr>
            <a:spAutoFit/>
          </a:bodyPr>
          <a:lstStyle/>
          <a:p>
            <a:pPr defTabSz="762000" eaLnBrk="0" hangingPunct="0">
              <a:spcBef>
                <a:spcPct val="50000"/>
              </a:spcBef>
            </a:pPr>
            <a:r>
              <a:rPr lang="en-GB" sz="2200" b="1" dirty="0" smtClean="0">
                <a:solidFill>
                  <a:schemeClr val="tx1"/>
                </a:solidFill>
                <a:latin typeface="Arial"/>
              </a:rPr>
              <a:t>Reliable Data Required: ‘GARBAGE IN = GARBAGE OUT’</a:t>
            </a:r>
            <a:endParaRPr lang="en-GB" sz="2200" b="1" dirty="0">
              <a:solidFill>
                <a:schemeClr val="tx1"/>
              </a:solidFill>
              <a:latin typeface="Arial"/>
            </a:endParaRPr>
          </a:p>
        </p:txBody>
      </p:sp>
      <p:sp>
        <p:nvSpPr>
          <p:cNvPr id="5" name="Text Box 6"/>
          <p:cNvSpPr txBox="1">
            <a:spLocks noChangeArrowheads="1"/>
          </p:cNvSpPr>
          <p:nvPr/>
        </p:nvSpPr>
        <p:spPr bwMode="auto">
          <a:xfrm>
            <a:off x="35496" y="2866289"/>
            <a:ext cx="8839200" cy="329565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800" b="1" dirty="0" smtClean="0">
                <a:solidFill>
                  <a:srgbClr val="FFFFFF"/>
                </a:solidFill>
                <a:effectLst>
                  <a:outerShdw blurRad="38100" dist="38100" dir="2700000" algn="tl">
                    <a:srgbClr val="C0C0C0"/>
                  </a:outerShdw>
                </a:effectLst>
                <a:latin typeface="Arial"/>
              </a:rPr>
              <a:t>    </a:t>
            </a:r>
            <a:r>
              <a:rPr lang="en-GB" sz="1800" b="1" dirty="0" smtClean="0">
                <a:solidFill>
                  <a:srgbClr val="FFFFFF"/>
                </a:solidFill>
                <a:latin typeface="Arial"/>
              </a:rPr>
              <a:t>Topographic Data:</a:t>
            </a:r>
            <a:r>
              <a:rPr lang="en-GB" sz="1800" b="1" dirty="0" smtClean="0">
                <a:solidFill>
                  <a:srgbClr val="FFFFFF"/>
                </a:solidFill>
                <a:effectLst>
                  <a:outerShdw blurRad="38100" dist="38100" dir="2700000" algn="tl">
                    <a:srgbClr val="C0C0C0"/>
                  </a:outerShdw>
                </a:effectLst>
                <a:latin typeface="Arial"/>
              </a:rPr>
              <a:t>	</a:t>
            </a:r>
            <a:r>
              <a:rPr lang="en-GB" sz="1800" dirty="0" smtClean="0">
                <a:solidFill>
                  <a:srgbClr val="FFFFFF"/>
                </a:solidFill>
                <a:latin typeface="Arial"/>
              </a:rPr>
              <a:t>	Logical Schematisation of Model</a:t>
            </a:r>
            <a:br>
              <a:rPr lang="en-GB" sz="1800" dirty="0" smtClean="0">
                <a:solidFill>
                  <a:srgbClr val="FFFFFF"/>
                </a:solidFill>
                <a:latin typeface="Arial"/>
              </a:rPr>
            </a:br>
            <a:r>
              <a:rPr lang="en-GB" sz="1800" dirty="0" smtClean="0">
                <a:solidFill>
                  <a:srgbClr val="FFFFFF"/>
                </a:solidFill>
                <a:latin typeface="Arial"/>
              </a:rPr>
              <a:t>				Survey of Cross-sections and Structures</a:t>
            </a:r>
            <a:br>
              <a:rPr lang="en-GB" sz="1800" dirty="0" smtClean="0">
                <a:solidFill>
                  <a:srgbClr val="FFFFFF"/>
                </a:solidFill>
                <a:latin typeface="Arial"/>
              </a:rPr>
            </a:br>
            <a:r>
              <a:rPr lang="en-GB" sz="1800" dirty="0" smtClean="0">
                <a:solidFill>
                  <a:srgbClr val="FFFFFF"/>
                </a:solidFill>
                <a:latin typeface="Arial"/>
              </a:rPr>
              <a:t>				Aerial/Satellite/Radar images of flood extents</a:t>
            </a:r>
            <a:br>
              <a:rPr lang="en-GB" sz="1800" dirty="0" smtClean="0">
                <a:solidFill>
                  <a:srgbClr val="FFFFFF"/>
                </a:solidFill>
                <a:latin typeface="Arial"/>
              </a:rPr>
            </a:br>
            <a:r>
              <a:rPr lang="en-GB" sz="1800" dirty="0" smtClean="0">
                <a:solidFill>
                  <a:srgbClr val="FFFFFF"/>
                </a:solidFill>
                <a:latin typeface="Arial"/>
              </a:rPr>
              <a:t>				Width, Area, Volume of inundated floodplains </a:t>
            </a:r>
            <a:br>
              <a:rPr lang="en-GB" sz="1800" dirty="0" smtClean="0">
                <a:solidFill>
                  <a:srgbClr val="FFFFFF"/>
                </a:solidFill>
                <a:latin typeface="Arial"/>
              </a:rPr>
            </a:br>
            <a:r>
              <a:rPr lang="en-GB" sz="1800" dirty="0" smtClean="0">
                <a:solidFill>
                  <a:srgbClr val="FFFFFF"/>
                </a:solidFill>
                <a:latin typeface="Arial"/>
              </a:rPr>
              <a:t>				Reservoir data (control strategy, spillway etc.)</a:t>
            </a:r>
            <a:br>
              <a:rPr lang="en-GB" sz="1800" dirty="0" smtClean="0">
                <a:solidFill>
                  <a:srgbClr val="FFFFFF"/>
                </a:solidFill>
                <a:latin typeface="Arial"/>
              </a:rPr>
            </a:br>
            <a:r>
              <a:rPr lang="en-GB" sz="1800" dirty="0" smtClean="0">
                <a:solidFill>
                  <a:srgbClr val="FFFFFF"/>
                </a:solidFill>
                <a:latin typeface="Arial"/>
              </a:rPr>
              <a:t>				DATUM - Same reference level for all data!</a:t>
            </a:r>
            <a:br>
              <a:rPr lang="en-GB" sz="1800" dirty="0" smtClean="0">
                <a:solidFill>
                  <a:srgbClr val="FFFFFF"/>
                </a:solidFill>
                <a:latin typeface="Arial"/>
              </a:rPr>
            </a:br>
            <a:endParaRPr lang="en-GB" sz="1800" dirty="0" smtClean="0">
              <a:solidFill>
                <a:srgbClr val="FFFFFF"/>
              </a:solidFill>
              <a:latin typeface="Arial"/>
            </a:endParaRPr>
          </a:p>
          <a:p>
            <a:pPr defTabSz="762000" eaLnBrk="0" hangingPunct="0">
              <a:spcBef>
                <a:spcPct val="50000"/>
              </a:spcBef>
            </a:pPr>
            <a:r>
              <a:rPr lang="en-GB" sz="1800" b="1" dirty="0" smtClean="0">
                <a:solidFill>
                  <a:srgbClr val="FFFFFF"/>
                </a:solidFill>
                <a:effectLst>
                  <a:outerShdw blurRad="38100" dist="38100" dir="2700000" algn="tl">
                    <a:srgbClr val="C0C0C0"/>
                  </a:outerShdw>
                </a:effectLst>
                <a:latin typeface="Arial"/>
              </a:rPr>
              <a:t>    </a:t>
            </a:r>
            <a:r>
              <a:rPr lang="en-GB" sz="1800" b="1" dirty="0" smtClean="0">
                <a:solidFill>
                  <a:srgbClr val="FFFFFF"/>
                </a:solidFill>
                <a:latin typeface="Arial"/>
              </a:rPr>
              <a:t>Hydraulic Data:</a:t>
            </a:r>
            <a:r>
              <a:rPr lang="en-GB" sz="1800" b="1" dirty="0" smtClean="0">
                <a:solidFill>
                  <a:srgbClr val="FFFFFF"/>
                </a:solidFill>
                <a:effectLst>
                  <a:outerShdw blurRad="38100" dist="38100" dir="2700000" algn="tl">
                    <a:srgbClr val="C0C0C0"/>
                  </a:outerShdw>
                </a:effectLst>
                <a:latin typeface="Arial"/>
              </a:rPr>
              <a:t>	</a:t>
            </a:r>
            <a:r>
              <a:rPr lang="en-GB" dirty="0" smtClean="0">
                <a:solidFill>
                  <a:srgbClr val="FFFFFF"/>
                </a:solidFill>
                <a:latin typeface="Arial"/>
              </a:rPr>
              <a:t>	</a:t>
            </a:r>
            <a:r>
              <a:rPr lang="en-GB" sz="1800" dirty="0" smtClean="0">
                <a:solidFill>
                  <a:srgbClr val="FFFFFF"/>
                </a:solidFill>
                <a:latin typeface="Arial"/>
              </a:rPr>
              <a:t>Stage &amp; Discharge Hydrographs</a:t>
            </a:r>
            <a:br>
              <a:rPr lang="en-GB" sz="1800" dirty="0" smtClean="0">
                <a:solidFill>
                  <a:srgbClr val="FFFFFF"/>
                </a:solidFill>
                <a:latin typeface="Arial"/>
              </a:rPr>
            </a:br>
            <a:r>
              <a:rPr lang="en-GB" sz="1800" dirty="0" smtClean="0">
                <a:solidFill>
                  <a:srgbClr val="FFFFFF"/>
                </a:solidFill>
                <a:latin typeface="Arial"/>
              </a:rPr>
              <a:t>    </a:t>
            </a:r>
            <a:r>
              <a:rPr lang="en-GB" sz="1800" i="1" dirty="0" smtClean="0">
                <a:solidFill>
                  <a:srgbClr val="FFFFFF"/>
                </a:solidFill>
                <a:latin typeface="Arial"/>
              </a:rPr>
              <a:t>(used for boundary</a:t>
            </a:r>
            <a:r>
              <a:rPr lang="en-GB" sz="1800" dirty="0" smtClean="0">
                <a:solidFill>
                  <a:srgbClr val="FFFFFF"/>
                </a:solidFill>
                <a:latin typeface="Arial"/>
              </a:rPr>
              <a:t>		Rating Curves and Velocity Data</a:t>
            </a:r>
            <a:br>
              <a:rPr lang="en-GB" sz="1800" dirty="0" smtClean="0">
                <a:solidFill>
                  <a:srgbClr val="FFFFFF"/>
                </a:solidFill>
                <a:latin typeface="Arial"/>
              </a:rPr>
            </a:br>
            <a:r>
              <a:rPr lang="en-GB" sz="1800" dirty="0" smtClean="0">
                <a:solidFill>
                  <a:srgbClr val="FFFFFF"/>
                </a:solidFill>
                <a:latin typeface="Arial"/>
              </a:rPr>
              <a:t>     </a:t>
            </a:r>
            <a:r>
              <a:rPr lang="en-GB" sz="1800" i="1" dirty="0" smtClean="0">
                <a:solidFill>
                  <a:srgbClr val="FFFFFF"/>
                </a:solidFill>
                <a:latin typeface="Arial"/>
              </a:rPr>
              <a:t>conditions and</a:t>
            </a:r>
            <a:r>
              <a:rPr lang="en-GB" sz="1800" dirty="0" smtClean="0">
                <a:solidFill>
                  <a:srgbClr val="FFFFFF"/>
                </a:solidFill>
                <a:latin typeface="Arial"/>
              </a:rPr>
              <a:t>		Peak Water levels during significant events</a:t>
            </a:r>
            <a:br>
              <a:rPr lang="en-GB" sz="1800" dirty="0" smtClean="0">
                <a:solidFill>
                  <a:srgbClr val="FFFFFF"/>
                </a:solidFill>
                <a:latin typeface="Arial"/>
              </a:rPr>
            </a:br>
            <a:r>
              <a:rPr lang="en-GB" sz="1800" dirty="0" smtClean="0">
                <a:solidFill>
                  <a:srgbClr val="FFFFFF"/>
                </a:solidFill>
                <a:latin typeface="Arial"/>
              </a:rPr>
              <a:t>     </a:t>
            </a:r>
            <a:r>
              <a:rPr lang="en-GB" sz="1800" i="1" dirty="0" smtClean="0">
                <a:solidFill>
                  <a:srgbClr val="FFFFFF"/>
                </a:solidFill>
                <a:latin typeface="Arial"/>
              </a:rPr>
              <a:t>calibration of model)	</a:t>
            </a:r>
            <a:r>
              <a:rPr lang="en-GB" sz="1800" dirty="0" smtClean="0">
                <a:solidFill>
                  <a:srgbClr val="FFFFFF"/>
                </a:solidFill>
                <a:latin typeface="Arial"/>
              </a:rPr>
              <a:t>Anecdotal Flow Behaviour (direction, breakouts)</a:t>
            </a:r>
            <a:endParaRPr lang="en-GB" sz="1800" i="1" dirty="0">
              <a:solidFill>
                <a:srgbClr val="FFFFFF"/>
              </a:solidFill>
              <a:latin typeface="Arial"/>
            </a:endParaRPr>
          </a:p>
        </p:txBody>
      </p:sp>
      <p:sp>
        <p:nvSpPr>
          <p:cNvPr id="6" name="Footer Placeholder 5"/>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277386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CALIBRATION AND DATA </a:t>
            </a:r>
            <a:r>
              <a:rPr lang="da-DK" dirty="0" smtClean="0">
                <a:solidFill>
                  <a:srgbClr val="FFFFFF"/>
                </a:solidFill>
              </a:rPr>
              <a:t>NEEDS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Model Calibration (Accuracy of Measured Data)</a:t>
            </a:r>
          </a:p>
          <a:p>
            <a:pPr marL="0" indent="0">
              <a:buNone/>
            </a:pPr>
            <a:endParaRPr lang="en-GB" dirty="0"/>
          </a:p>
        </p:txBody>
      </p:sp>
      <p:sp>
        <p:nvSpPr>
          <p:cNvPr id="4" name="Rectangle 4"/>
          <p:cNvSpPr>
            <a:spLocks noChangeArrowheads="1"/>
          </p:cNvSpPr>
          <p:nvPr/>
        </p:nvSpPr>
        <p:spPr bwMode="auto">
          <a:xfrm>
            <a:off x="251520" y="1916832"/>
            <a:ext cx="4151312" cy="3662363"/>
          </a:xfrm>
          <a:prstGeom prst="rect">
            <a:avLst/>
          </a:prstGeom>
          <a:noFill/>
          <a:ln w="9525">
            <a:noFill/>
            <a:miter lim="800000"/>
            <a:headEnd/>
            <a:tailEnd/>
          </a:ln>
          <a:effectLst/>
        </p:spPr>
        <p:txBody>
          <a:bodyPr>
            <a:spAutoFit/>
          </a:bodyPr>
          <a:lstStyle/>
          <a:p>
            <a:r>
              <a:rPr lang="en-US" sz="1800" b="1" dirty="0">
                <a:solidFill>
                  <a:srgbClr val="FFFFFF"/>
                </a:solidFill>
                <a:latin typeface="Arial" charset="0"/>
              </a:rPr>
              <a:t>A Number of Factors can affect</a:t>
            </a:r>
            <a:br>
              <a:rPr lang="en-US" sz="1800" b="1" dirty="0">
                <a:solidFill>
                  <a:srgbClr val="FFFFFF"/>
                </a:solidFill>
                <a:latin typeface="Arial" charset="0"/>
              </a:rPr>
            </a:br>
            <a:r>
              <a:rPr lang="en-US" sz="1800" b="1" dirty="0">
                <a:solidFill>
                  <a:srgbClr val="FFFFFF"/>
                </a:solidFill>
                <a:latin typeface="Arial" charset="0"/>
              </a:rPr>
              <a:t>the Accuracy of Measured Data:</a:t>
            </a:r>
          </a:p>
          <a:p>
            <a:endParaRPr lang="en-US" sz="1800" b="1" dirty="0">
              <a:solidFill>
                <a:srgbClr val="FFFFFF"/>
              </a:solidFill>
              <a:effectLst>
                <a:outerShdw blurRad="38100" dist="38100" dir="2700000" algn="tl">
                  <a:srgbClr val="C0C0C0"/>
                </a:outerShdw>
              </a:effectLst>
              <a:latin typeface="Arial" charset="0"/>
            </a:endParaRPr>
          </a:p>
          <a:p>
            <a:endParaRPr lang="en-US" sz="1800" b="1" dirty="0">
              <a:solidFill>
                <a:srgbClr val="FFFFFF"/>
              </a:solidFill>
              <a:effectLst>
                <a:outerShdw blurRad="38100" dist="38100" dir="2700000" algn="tl">
                  <a:srgbClr val="C0C0C0"/>
                </a:outerShdw>
              </a:effectLst>
              <a:latin typeface="Arial" charset="0"/>
            </a:endParaRPr>
          </a:p>
          <a:p>
            <a:r>
              <a:rPr lang="en-US" sz="1800" b="1" dirty="0">
                <a:solidFill>
                  <a:srgbClr val="FFFFFF"/>
                </a:solidFill>
                <a:latin typeface="Arial" charset="0"/>
              </a:rPr>
              <a:t>Datum</a:t>
            </a:r>
          </a:p>
          <a:p>
            <a:pPr>
              <a:buFontTx/>
              <a:buChar char="•"/>
            </a:pPr>
            <a:r>
              <a:rPr lang="en-US" sz="1800" dirty="0">
                <a:solidFill>
                  <a:srgbClr val="FFFFFF"/>
                </a:solidFill>
                <a:latin typeface="Arial" charset="0"/>
              </a:rPr>
              <a:t> Single Global Datum Required</a:t>
            </a:r>
          </a:p>
          <a:p>
            <a:pPr>
              <a:buFontTx/>
              <a:buChar char="•"/>
            </a:pPr>
            <a:r>
              <a:rPr lang="en-US" sz="1800" dirty="0">
                <a:solidFill>
                  <a:srgbClr val="FFFFFF"/>
                </a:solidFill>
                <a:latin typeface="Arial" charset="0"/>
              </a:rPr>
              <a:t> Depth ‘</a:t>
            </a:r>
            <a:r>
              <a:rPr lang="en-US" sz="1800" dirty="0" err="1">
                <a:solidFill>
                  <a:srgbClr val="FFFFFF"/>
                </a:solidFill>
                <a:latin typeface="Arial" charset="0"/>
              </a:rPr>
              <a:t>vs</a:t>
            </a:r>
            <a:r>
              <a:rPr lang="en-US" sz="1800" dirty="0">
                <a:solidFill>
                  <a:srgbClr val="FFFFFF"/>
                </a:solidFill>
                <a:latin typeface="Arial" charset="0"/>
              </a:rPr>
              <a:t>’ Level Measurements</a:t>
            </a:r>
          </a:p>
          <a:p>
            <a:pPr>
              <a:buFontTx/>
              <a:buChar char="•"/>
            </a:pPr>
            <a:r>
              <a:rPr lang="en-US" sz="1800" dirty="0">
                <a:solidFill>
                  <a:srgbClr val="FFFFFF"/>
                </a:solidFill>
                <a:latin typeface="Arial" charset="0"/>
              </a:rPr>
              <a:t> Marks on Objects that Move</a:t>
            </a:r>
            <a:br>
              <a:rPr lang="en-US" sz="1800" dirty="0">
                <a:solidFill>
                  <a:srgbClr val="FFFFFF"/>
                </a:solidFill>
                <a:latin typeface="Arial" charset="0"/>
              </a:rPr>
            </a:br>
            <a:r>
              <a:rPr lang="en-US" sz="1800" dirty="0">
                <a:solidFill>
                  <a:srgbClr val="FFFFFF"/>
                </a:solidFill>
                <a:latin typeface="Arial" charset="0"/>
              </a:rPr>
              <a:t>  (</a:t>
            </a:r>
            <a:r>
              <a:rPr lang="en-US" sz="1800" dirty="0" err="1">
                <a:solidFill>
                  <a:srgbClr val="FFFFFF"/>
                </a:solidFill>
                <a:latin typeface="Arial" charset="0"/>
              </a:rPr>
              <a:t>ie</a:t>
            </a:r>
            <a:r>
              <a:rPr lang="en-US" sz="1800" dirty="0">
                <a:solidFill>
                  <a:srgbClr val="FFFFFF"/>
                </a:solidFill>
                <a:latin typeface="Arial" charset="0"/>
              </a:rPr>
              <a:t> trees)</a:t>
            </a:r>
          </a:p>
          <a:p>
            <a:endParaRPr lang="en-US" sz="1800" b="1" dirty="0">
              <a:solidFill>
                <a:srgbClr val="FFFFFF"/>
              </a:solidFill>
              <a:latin typeface="Arial" charset="0"/>
            </a:endParaRPr>
          </a:p>
          <a:p>
            <a:r>
              <a:rPr lang="en-US" sz="1800" b="1" dirty="0">
                <a:solidFill>
                  <a:srgbClr val="FFFFFF"/>
                </a:solidFill>
                <a:latin typeface="Arial" charset="0"/>
              </a:rPr>
              <a:t>Timing</a:t>
            </a:r>
          </a:p>
          <a:p>
            <a:pPr>
              <a:buFontTx/>
              <a:buChar char="•"/>
            </a:pPr>
            <a:r>
              <a:rPr lang="en-US" sz="1800" dirty="0">
                <a:solidFill>
                  <a:srgbClr val="FFFFFF"/>
                </a:solidFill>
                <a:latin typeface="Arial" charset="0"/>
              </a:rPr>
              <a:t> Daylight saving</a:t>
            </a:r>
          </a:p>
          <a:p>
            <a:pPr>
              <a:buFontTx/>
              <a:buChar char="•"/>
            </a:pPr>
            <a:r>
              <a:rPr lang="en-US" sz="1800" dirty="0">
                <a:solidFill>
                  <a:srgbClr val="FFFFFF"/>
                </a:solidFill>
                <a:latin typeface="Arial" charset="0"/>
              </a:rPr>
              <a:t> Time of Peak rarely recorded</a:t>
            </a:r>
            <a:endParaRPr lang="en-GB" sz="1800" dirty="0">
              <a:solidFill>
                <a:srgbClr val="FFFFFF"/>
              </a:solidFill>
              <a:latin typeface="Arial" charset="0"/>
            </a:endParaRPr>
          </a:p>
        </p:txBody>
      </p:sp>
      <p:sp>
        <p:nvSpPr>
          <p:cNvPr id="5" name="Rectangle 5"/>
          <p:cNvSpPr>
            <a:spLocks noChangeArrowheads="1"/>
          </p:cNvSpPr>
          <p:nvPr/>
        </p:nvSpPr>
        <p:spPr bwMode="auto">
          <a:xfrm>
            <a:off x="4296470" y="2739157"/>
            <a:ext cx="4151312" cy="2838450"/>
          </a:xfrm>
          <a:prstGeom prst="rect">
            <a:avLst/>
          </a:prstGeom>
          <a:noFill/>
          <a:ln w="9525">
            <a:noFill/>
            <a:miter lim="800000"/>
            <a:headEnd/>
            <a:tailEnd/>
          </a:ln>
          <a:effectLst/>
        </p:spPr>
        <p:txBody>
          <a:bodyPr>
            <a:spAutoFit/>
          </a:bodyPr>
          <a:lstStyle/>
          <a:p>
            <a:endParaRPr lang="en-US" sz="1800" b="1" dirty="0">
              <a:solidFill>
                <a:srgbClr val="FFFFFF"/>
              </a:solidFill>
              <a:latin typeface="Arial" charset="0"/>
            </a:endParaRPr>
          </a:p>
          <a:p>
            <a:r>
              <a:rPr lang="en-US" sz="1800" b="1" dirty="0">
                <a:solidFill>
                  <a:srgbClr val="FFFFFF"/>
                </a:solidFill>
                <a:latin typeface="Arial" charset="0"/>
              </a:rPr>
              <a:t>Location</a:t>
            </a:r>
          </a:p>
          <a:p>
            <a:pPr>
              <a:buFontTx/>
              <a:buChar char="•"/>
            </a:pPr>
            <a:r>
              <a:rPr lang="en-US" sz="1800" dirty="0">
                <a:solidFill>
                  <a:srgbClr val="FFFFFF"/>
                </a:solidFill>
                <a:latin typeface="Arial" charset="0"/>
              </a:rPr>
              <a:t> Development (filling) in the floodplain</a:t>
            </a:r>
          </a:p>
          <a:p>
            <a:pPr>
              <a:buFontTx/>
              <a:buChar char="•"/>
            </a:pPr>
            <a:r>
              <a:rPr lang="en-US" sz="1800" dirty="0">
                <a:solidFill>
                  <a:srgbClr val="FFFFFF"/>
                </a:solidFill>
                <a:latin typeface="Arial" charset="0"/>
              </a:rPr>
              <a:t> Structural upgrades since records</a:t>
            </a:r>
            <a:br>
              <a:rPr lang="en-US" sz="1800" dirty="0">
                <a:solidFill>
                  <a:srgbClr val="FFFFFF"/>
                </a:solidFill>
                <a:latin typeface="Arial" charset="0"/>
              </a:rPr>
            </a:br>
            <a:r>
              <a:rPr lang="en-US" sz="1800" dirty="0">
                <a:solidFill>
                  <a:srgbClr val="FFFFFF"/>
                </a:solidFill>
                <a:latin typeface="Arial" charset="0"/>
              </a:rPr>
              <a:t>  collected</a:t>
            </a:r>
          </a:p>
          <a:p>
            <a:pPr>
              <a:buFontTx/>
              <a:buChar char="•"/>
            </a:pPr>
            <a:r>
              <a:rPr lang="en-US" sz="1800" dirty="0">
                <a:solidFill>
                  <a:srgbClr val="FFFFFF"/>
                </a:solidFill>
                <a:latin typeface="Arial" charset="0"/>
              </a:rPr>
              <a:t> Land-use changes affecting inflows</a:t>
            </a:r>
          </a:p>
          <a:p>
            <a:pPr lvl="1"/>
            <a:endParaRPr lang="en-US" sz="1800" dirty="0">
              <a:solidFill>
                <a:srgbClr val="FFFFFF"/>
              </a:solidFill>
              <a:latin typeface="Arial" charset="0"/>
            </a:endParaRPr>
          </a:p>
          <a:p>
            <a:r>
              <a:rPr lang="en-US" sz="1800" b="1" dirty="0">
                <a:solidFill>
                  <a:srgbClr val="FFFFFF"/>
                </a:solidFill>
                <a:latin typeface="Arial" charset="0"/>
              </a:rPr>
              <a:t>Wind and Debris</a:t>
            </a:r>
          </a:p>
          <a:p>
            <a:pPr>
              <a:buFontTx/>
              <a:buChar char="•"/>
            </a:pPr>
            <a:r>
              <a:rPr lang="en-US" sz="1800" dirty="0">
                <a:solidFill>
                  <a:srgbClr val="FFFFFF"/>
                </a:solidFill>
                <a:latin typeface="Arial" charset="0"/>
              </a:rPr>
              <a:t> Wind effects</a:t>
            </a:r>
          </a:p>
          <a:p>
            <a:pPr>
              <a:buFontTx/>
              <a:buChar char="•"/>
            </a:pPr>
            <a:r>
              <a:rPr lang="en-US" sz="1800" dirty="0">
                <a:solidFill>
                  <a:srgbClr val="FFFFFF"/>
                </a:solidFill>
                <a:latin typeface="Arial" charset="0"/>
              </a:rPr>
              <a:t> Blockages caused by Debris</a:t>
            </a:r>
            <a:endParaRPr lang="en-GB" sz="1800" dirty="0">
              <a:solidFill>
                <a:srgbClr val="FFFFFF"/>
              </a:solidFill>
              <a:latin typeface="Arial" charset="0"/>
            </a:endParaRPr>
          </a:p>
        </p:txBody>
      </p:sp>
      <p:sp>
        <p:nvSpPr>
          <p:cNvPr id="6" name="Footer Placeholder 5"/>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277386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CALIBRATION AND DATA </a:t>
            </a:r>
            <a:r>
              <a:rPr lang="da-DK" dirty="0" smtClean="0">
                <a:solidFill>
                  <a:srgbClr val="FFFFFF"/>
                </a:solidFill>
              </a:rPr>
              <a:t>NEEDS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Model Calibration (Water Balance)</a:t>
            </a:r>
          </a:p>
          <a:p>
            <a:pPr marL="0" indent="0">
              <a:buNone/>
            </a:pPr>
            <a:endParaRPr lang="en-GB" dirty="0"/>
          </a:p>
        </p:txBody>
      </p:sp>
      <p:sp>
        <p:nvSpPr>
          <p:cNvPr id="4" name="Rectangle 4"/>
          <p:cNvSpPr>
            <a:spLocks noChangeArrowheads="1"/>
          </p:cNvSpPr>
          <p:nvPr/>
        </p:nvSpPr>
        <p:spPr bwMode="auto">
          <a:xfrm>
            <a:off x="217115" y="1988840"/>
            <a:ext cx="5634037" cy="3387725"/>
          </a:xfrm>
          <a:prstGeom prst="rect">
            <a:avLst/>
          </a:prstGeom>
          <a:noFill/>
          <a:ln w="9525">
            <a:noFill/>
            <a:miter lim="800000"/>
            <a:headEnd/>
            <a:tailEnd/>
          </a:ln>
          <a:effectLst/>
        </p:spPr>
        <p:txBody>
          <a:bodyPr>
            <a:spAutoFit/>
          </a:bodyPr>
          <a:lstStyle/>
          <a:p>
            <a:r>
              <a:rPr lang="en-US" sz="1800" b="1" dirty="0">
                <a:solidFill>
                  <a:srgbClr val="FFFFFF"/>
                </a:solidFill>
                <a:latin typeface="Arial" charset="0"/>
              </a:rPr>
              <a:t>Before Modifying Model Parameters to Match Levels, make sure the Water Balance is Correct:</a:t>
            </a:r>
          </a:p>
          <a:p>
            <a:endParaRPr lang="en-US" sz="1800" b="1" dirty="0">
              <a:solidFill>
                <a:srgbClr val="FFFFFF"/>
              </a:solidFill>
              <a:effectLst>
                <a:outerShdw blurRad="38100" dist="38100" dir="2700000" algn="tl">
                  <a:srgbClr val="C0C0C0"/>
                </a:outerShdw>
              </a:effectLst>
              <a:latin typeface="Arial" charset="0"/>
            </a:endParaRPr>
          </a:p>
          <a:p>
            <a:pPr>
              <a:buFontTx/>
              <a:buChar char="•"/>
            </a:pPr>
            <a:r>
              <a:rPr lang="en-US" sz="1800" dirty="0">
                <a:solidFill>
                  <a:srgbClr val="FFFFFF"/>
                </a:solidFill>
                <a:latin typeface="Arial" charset="0"/>
              </a:rPr>
              <a:t> Runoff from catchments</a:t>
            </a:r>
          </a:p>
          <a:p>
            <a:endParaRPr lang="en-US" sz="1800" dirty="0">
              <a:solidFill>
                <a:srgbClr val="FFFFFF"/>
              </a:solidFill>
              <a:latin typeface="Arial" charset="0"/>
            </a:endParaRPr>
          </a:p>
          <a:p>
            <a:pPr>
              <a:buFontTx/>
              <a:buChar char="•"/>
            </a:pPr>
            <a:r>
              <a:rPr lang="en-US" sz="1800" dirty="0">
                <a:solidFill>
                  <a:srgbClr val="FFFFFF"/>
                </a:solidFill>
                <a:latin typeface="Arial" charset="0"/>
              </a:rPr>
              <a:t> Inflows from tributaries not explicitly </a:t>
            </a:r>
            <a:r>
              <a:rPr lang="en-US" sz="1800" dirty="0" err="1">
                <a:solidFill>
                  <a:srgbClr val="FFFFFF"/>
                </a:solidFill>
                <a:latin typeface="Arial" charset="0"/>
              </a:rPr>
              <a:t>modelled</a:t>
            </a:r>
            <a:r>
              <a:rPr lang="en-US" sz="1800" dirty="0">
                <a:solidFill>
                  <a:srgbClr val="FFFFFF"/>
                </a:solidFill>
                <a:latin typeface="Arial" charset="0"/>
              </a:rPr>
              <a:t/>
            </a:r>
            <a:br>
              <a:rPr lang="en-US" sz="1800" dirty="0">
                <a:solidFill>
                  <a:srgbClr val="FFFFFF"/>
                </a:solidFill>
                <a:latin typeface="Arial" charset="0"/>
              </a:rPr>
            </a:br>
            <a:endParaRPr lang="en-US" sz="1800" dirty="0">
              <a:solidFill>
                <a:srgbClr val="FFFFFF"/>
              </a:solidFill>
              <a:latin typeface="Arial" charset="0"/>
            </a:endParaRPr>
          </a:p>
          <a:p>
            <a:pPr>
              <a:buFontTx/>
              <a:buChar char="•"/>
            </a:pPr>
            <a:r>
              <a:rPr lang="en-US" sz="1800" dirty="0">
                <a:solidFill>
                  <a:srgbClr val="FFFFFF"/>
                </a:solidFill>
                <a:latin typeface="Arial" charset="0"/>
              </a:rPr>
              <a:t> Industrial outlets and dam releases</a:t>
            </a:r>
            <a:br>
              <a:rPr lang="en-US" sz="1800" dirty="0">
                <a:solidFill>
                  <a:srgbClr val="FFFFFF"/>
                </a:solidFill>
                <a:latin typeface="Arial" charset="0"/>
              </a:rPr>
            </a:br>
            <a:endParaRPr lang="en-US" sz="1800" dirty="0">
              <a:solidFill>
                <a:srgbClr val="FFFFFF"/>
              </a:solidFill>
              <a:latin typeface="Arial" charset="0"/>
            </a:endParaRPr>
          </a:p>
          <a:p>
            <a:pPr>
              <a:buFontTx/>
              <a:buChar char="•"/>
            </a:pPr>
            <a:r>
              <a:rPr lang="en-US" sz="1800" dirty="0">
                <a:solidFill>
                  <a:srgbClr val="FFFFFF"/>
                </a:solidFill>
                <a:latin typeface="Arial" charset="0"/>
              </a:rPr>
              <a:t> Initial conditions in the floodplain</a:t>
            </a:r>
          </a:p>
          <a:p>
            <a:endParaRPr lang="en-US" sz="1800" dirty="0">
              <a:solidFill>
                <a:srgbClr val="FFFFFF"/>
              </a:solidFill>
              <a:latin typeface="Arial" charset="0"/>
            </a:endParaRPr>
          </a:p>
          <a:p>
            <a:pPr>
              <a:buFontTx/>
              <a:buChar char="•"/>
            </a:pPr>
            <a:r>
              <a:rPr lang="en-US" sz="1800" dirty="0">
                <a:solidFill>
                  <a:srgbClr val="FFFFFF"/>
                </a:solidFill>
                <a:latin typeface="Arial" charset="0"/>
              </a:rPr>
              <a:t> Tidal flows from the ocean</a:t>
            </a:r>
          </a:p>
        </p:txBody>
      </p:sp>
      <p:pic>
        <p:nvPicPr>
          <p:cNvPr id="5" name="Picture 5" descr="MCj02342960000[1]"/>
          <p:cNvPicPr>
            <a:picLocks noChangeAspect="1" noChangeArrowheads="1"/>
          </p:cNvPicPr>
          <p:nvPr/>
        </p:nvPicPr>
        <p:blipFill>
          <a:blip r:embed="rId2"/>
          <a:srcRect/>
          <a:stretch>
            <a:fillRect/>
          </a:stretch>
        </p:blipFill>
        <p:spPr bwMode="auto">
          <a:xfrm>
            <a:off x="5720977" y="2014240"/>
            <a:ext cx="2811463" cy="418782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277386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CALIBRATION AND DATA </a:t>
            </a:r>
            <a:r>
              <a:rPr lang="da-DK" dirty="0" smtClean="0">
                <a:solidFill>
                  <a:srgbClr val="FFFFFF"/>
                </a:solidFill>
              </a:rPr>
              <a:t>NEEDS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Model Calibration (Storage Volume)</a:t>
            </a:r>
          </a:p>
          <a:p>
            <a:pPr marL="0" indent="0">
              <a:buNone/>
            </a:pPr>
            <a:endParaRPr lang="en-GB" dirty="0"/>
          </a:p>
        </p:txBody>
      </p:sp>
      <p:sp>
        <p:nvSpPr>
          <p:cNvPr id="4" name="Rectangle 4"/>
          <p:cNvSpPr>
            <a:spLocks noChangeArrowheads="1"/>
          </p:cNvSpPr>
          <p:nvPr/>
        </p:nvSpPr>
        <p:spPr bwMode="auto">
          <a:xfrm>
            <a:off x="251520" y="1988840"/>
            <a:ext cx="4927600" cy="3937000"/>
          </a:xfrm>
          <a:prstGeom prst="rect">
            <a:avLst/>
          </a:prstGeom>
          <a:noFill/>
          <a:ln w="9525">
            <a:noFill/>
            <a:miter lim="800000"/>
            <a:headEnd/>
            <a:tailEnd/>
          </a:ln>
          <a:effectLst/>
        </p:spPr>
        <p:txBody>
          <a:bodyPr>
            <a:spAutoFit/>
          </a:bodyPr>
          <a:lstStyle/>
          <a:p>
            <a:r>
              <a:rPr lang="en-US" sz="1800" b="1" dirty="0">
                <a:solidFill>
                  <a:srgbClr val="FFFFFF"/>
                </a:solidFill>
                <a:latin typeface="Arial" charset="0"/>
              </a:rPr>
              <a:t>It is important to get the Storage Volumes in the Model Correct:</a:t>
            </a:r>
          </a:p>
          <a:p>
            <a:endParaRPr lang="en-US" sz="1800" b="1" dirty="0">
              <a:solidFill>
                <a:srgbClr val="FFFFFF"/>
              </a:solidFill>
              <a:effectLst>
                <a:outerShdw blurRad="38100" dist="38100" dir="2700000" algn="tl">
                  <a:srgbClr val="C0C0C0"/>
                </a:outerShdw>
              </a:effectLst>
              <a:latin typeface="Arial" charset="0"/>
            </a:endParaRPr>
          </a:p>
          <a:p>
            <a:pPr>
              <a:buFontTx/>
              <a:buChar char="•"/>
            </a:pPr>
            <a:r>
              <a:rPr lang="en-US" sz="1800" dirty="0">
                <a:solidFill>
                  <a:srgbClr val="FFFFFF"/>
                </a:solidFill>
                <a:latin typeface="Arial" charset="0"/>
              </a:rPr>
              <a:t> Reservoir volumes</a:t>
            </a:r>
            <a:br>
              <a:rPr lang="en-US" sz="1800" dirty="0">
                <a:solidFill>
                  <a:srgbClr val="FFFFFF"/>
                </a:solidFill>
                <a:latin typeface="Arial" charset="0"/>
              </a:rPr>
            </a:br>
            <a:r>
              <a:rPr lang="en-US" sz="1800" dirty="0">
                <a:solidFill>
                  <a:srgbClr val="FFFFFF"/>
                </a:solidFill>
                <a:latin typeface="Arial" charset="0"/>
              </a:rPr>
              <a:t>  (particularly above the spillway level)</a:t>
            </a:r>
          </a:p>
          <a:p>
            <a:endParaRPr lang="en-US" sz="1800" dirty="0">
              <a:solidFill>
                <a:srgbClr val="FFFFFF"/>
              </a:solidFill>
              <a:latin typeface="Arial" charset="0"/>
            </a:endParaRPr>
          </a:p>
          <a:p>
            <a:pPr>
              <a:buFontTx/>
              <a:buChar char="•"/>
            </a:pPr>
            <a:r>
              <a:rPr lang="en-US" sz="1800" dirty="0">
                <a:solidFill>
                  <a:srgbClr val="FFFFFF"/>
                </a:solidFill>
                <a:latin typeface="Arial" charset="0"/>
              </a:rPr>
              <a:t> Additional storage in tributaries/areas</a:t>
            </a:r>
            <a:br>
              <a:rPr lang="en-US" sz="1800" dirty="0">
                <a:solidFill>
                  <a:srgbClr val="FFFFFF"/>
                </a:solidFill>
                <a:latin typeface="Arial" charset="0"/>
              </a:rPr>
            </a:br>
            <a:r>
              <a:rPr lang="en-US" sz="1800" dirty="0">
                <a:solidFill>
                  <a:srgbClr val="FFFFFF"/>
                </a:solidFill>
                <a:latin typeface="Arial" charset="0"/>
              </a:rPr>
              <a:t>  not explicitly </a:t>
            </a:r>
            <a:r>
              <a:rPr lang="en-US" sz="1800" dirty="0" err="1">
                <a:solidFill>
                  <a:srgbClr val="FFFFFF"/>
                </a:solidFill>
                <a:latin typeface="Arial" charset="0"/>
              </a:rPr>
              <a:t>modelled</a:t>
            </a:r>
            <a:r>
              <a:rPr lang="en-US" sz="1800" dirty="0">
                <a:solidFill>
                  <a:srgbClr val="FFFFFF"/>
                </a:solidFill>
                <a:latin typeface="Arial" charset="0"/>
              </a:rPr>
              <a:t/>
            </a:r>
            <a:br>
              <a:rPr lang="en-US" sz="1800" dirty="0">
                <a:solidFill>
                  <a:srgbClr val="FFFFFF"/>
                </a:solidFill>
                <a:latin typeface="Arial" charset="0"/>
              </a:rPr>
            </a:br>
            <a:endParaRPr lang="en-US" sz="1800" dirty="0">
              <a:solidFill>
                <a:srgbClr val="FFFFFF"/>
              </a:solidFill>
              <a:latin typeface="Arial" charset="0"/>
            </a:endParaRPr>
          </a:p>
          <a:p>
            <a:pPr>
              <a:buFontTx/>
              <a:buChar char="•"/>
            </a:pPr>
            <a:r>
              <a:rPr lang="en-US" sz="1800" dirty="0">
                <a:solidFill>
                  <a:srgbClr val="FFFFFF"/>
                </a:solidFill>
                <a:latin typeface="Arial" charset="0"/>
              </a:rPr>
              <a:t> Floodplains and secondary flow paths</a:t>
            </a:r>
            <a:br>
              <a:rPr lang="en-US" sz="1800" dirty="0">
                <a:solidFill>
                  <a:srgbClr val="FFFFFF"/>
                </a:solidFill>
                <a:latin typeface="Arial" charset="0"/>
              </a:rPr>
            </a:br>
            <a:endParaRPr lang="en-US" sz="1800" dirty="0">
              <a:solidFill>
                <a:srgbClr val="FFFFFF"/>
              </a:solidFill>
              <a:latin typeface="Arial" charset="0"/>
            </a:endParaRPr>
          </a:p>
          <a:p>
            <a:pPr>
              <a:buFontTx/>
              <a:buChar char="•"/>
            </a:pPr>
            <a:r>
              <a:rPr lang="en-US" sz="1800" dirty="0">
                <a:solidFill>
                  <a:srgbClr val="FFFFFF"/>
                </a:solidFill>
                <a:latin typeface="Arial" charset="0"/>
              </a:rPr>
              <a:t> Variations in cross-sectional width</a:t>
            </a:r>
          </a:p>
          <a:p>
            <a:endParaRPr lang="en-US" sz="1800" dirty="0">
              <a:solidFill>
                <a:srgbClr val="FFFFFF"/>
              </a:solidFill>
              <a:latin typeface="Arial" charset="0"/>
            </a:endParaRPr>
          </a:p>
          <a:p>
            <a:pPr>
              <a:buFontTx/>
              <a:buChar char="•"/>
            </a:pPr>
            <a:r>
              <a:rPr lang="en-US" sz="1800" dirty="0">
                <a:solidFill>
                  <a:srgbClr val="FFFFFF"/>
                </a:solidFill>
                <a:latin typeface="Arial" charset="0"/>
              </a:rPr>
              <a:t> Reach lengths (channel meander)</a:t>
            </a:r>
          </a:p>
        </p:txBody>
      </p:sp>
      <p:pic>
        <p:nvPicPr>
          <p:cNvPr id="5" name="Picture 5" descr="MCj00900260000[1]"/>
          <p:cNvPicPr>
            <a:picLocks noChangeAspect="1" noChangeArrowheads="1"/>
          </p:cNvPicPr>
          <p:nvPr/>
        </p:nvPicPr>
        <p:blipFill>
          <a:blip r:embed="rId2"/>
          <a:srcRect/>
          <a:stretch>
            <a:fillRect/>
          </a:stretch>
        </p:blipFill>
        <p:spPr bwMode="auto">
          <a:xfrm>
            <a:off x="4644008" y="3033861"/>
            <a:ext cx="4103688" cy="341947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277386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CALIBRATION AND DATA </a:t>
            </a:r>
            <a:r>
              <a:rPr lang="da-DK" dirty="0" smtClean="0">
                <a:solidFill>
                  <a:srgbClr val="FFFFFF"/>
                </a:solidFill>
              </a:rPr>
              <a:t>NEEDS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Model Calibration (Methods)</a:t>
            </a:r>
          </a:p>
          <a:p>
            <a:pPr marL="0" indent="0">
              <a:buNone/>
            </a:pPr>
            <a:endParaRPr lang="en-GB" dirty="0"/>
          </a:p>
        </p:txBody>
      </p:sp>
      <p:sp>
        <p:nvSpPr>
          <p:cNvPr id="5" name="Rectangle 2"/>
          <p:cNvSpPr>
            <a:spLocks noChangeArrowheads="1"/>
          </p:cNvSpPr>
          <p:nvPr/>
        </p:nvSpPr>
        <p:spPr bwMode="auto">
          <a:xfrm>
            <a:off x="4252426" y="2967310"/>
            <a:ext cx="3768725" cy="3062287"/>
          </a:xfrm>
          <a:prstGeom prst="rect">
            <a:avLst/>
          </a:prstGeom>
          <a:solidFill>
            <a:schemeClr val="tx2"/>
          </a:solidFill>
          <a:ln w="9525">
            <a:solidFill>
              <a:schemeClr val="tx1"/>
            </a:solidFill>
            <a:miter lim="800000"/>
            <a:headEnd/>
            <a:tailEnd/>
          </a:ln>
          <a:effectLst/>
        </p:spPr>
        <p:txBody>
          <a:bodyPr wrap="none" anchor="ctr"/>
          <a:lstStyle/>
          <a:p>
            <a:endParaRPr lang="da-DK"/>
          </a:p>
        </p:txBody>
      </p:sp>
      <p:sp>
        <p:nvSpPr>
          <p:cNvPr id="6" name="Rectangle 3"/>
          <p:cNvSpPr>
            <a:spLocks noChangeArrowheads="1"/>
          </p:cNvSpPr>
          <p:nvPr/>
        </p:nvSpPr>
        <p:spPr bwMode="auto">
          <a:xfrm>
            <a:off x="375318" y="2967310"/>
            <a:ext cx="3683000" cy="3062287"/>
          </a:xfrm>
          <a:prstGeom prst="rect">
            <a:avLst/>
          </a:prstGeom>
          <a:solidFill>
            <a:schemeClr val="tx2"/>
          </a:solidFill>
          <a:ln w="9525">
            <a:solidFill>
              <a:schemeClr val="accent1">
                <a:lumMod val="25000"/>
              </a:schemeClr>
            </a:solidFill>
            <a:miter lim="800000"/>
            <a:headEnd/>
            <a:tailEnd/>
          </a:ln>
          <a:effectLst/>
        </p:spPr>
        <p:txBody>
          <a:bodyPr wrap="none" anchor="ctr"/>
          <a:lstStyle/>
          <a:p>
            <a:endParaRPr lang="da-DK"/>
          </a:p>
        </p:txBody>
      </p:sp>
      <p:sp>
        <p:nvSpPr>
          <p:cNvPr id="7" name="Rectangle 6"/>
          <p:cNvSpPr>
            <a:spLocks noChangeArrowheads="1"/>
          </p:cNvSpPr>
          <p:nvPr/>
        </p:nvSpPr>
        <p:spPr bwMode="auto">
          <a:xfrm>
            <a:off x="251520" y="2060848"/>
            <a:ext cx="6161087" cy="3695700"/>
          </a:xfrm>
          <a:prstGeom prst="rect">
            <a:avLst/>
          </a:prstGeom>
          <a:noFill/>
          <a:ln w="9525">
            <a:noFill/>
            <a:miter lim="800000"/>
            <a:headEnd/>
            <a:tailEnd/>
          </a:ln>
          <a:effectLst/>
        </p:spPr>
        <p:txBody>
          <a:bodyPr>
            <a:spAutoFit/>
          </a:bodyPr>
          <a:lstStyle/>
          <a:p>
            <a:r>
              <a:rPr lang="en-US" sz="1800" b="1" dirty="0">
                <a:solidFill>
                  <a:srgbClr val="FFFFFF"/>
                </a:solidFill>
                <a:latin typeface="Arial" charset="0"/>
              </a:rPr>
              <a:t>Adjustment of Model Parameters to Obtain Coincidence between Simulated and Measured Values:</a:t>
            </a:r>
          </a:p>
          <a:p>
            <a:endParaRPr lang="en-US" sz="1800" b="1" dirty="0">
              <a:solidFill>
                <a:srgbClr val="FFFFFF"/>
              </a:solidFill>
              <a:effectLst>
                <a:outerShdw blurRad="38100" dist="38100" dir="2700000" algn="tl">
                  <a:srgbClr val="C0C0C0"/>
                </a:outerShdw>
              </a:effectLst>
              <a:latin typeface="Arial" charset="0"/>
            </a:endParaRPr>
          </a:p>
          <a:p>
            <a:endParaRPr lang="en-US" sz="1800" b="1" dirty="0">
              <a:solidFill>
                <a:srgbClr val="FFFFFF"/>
              </a:solidFill>
              <a:effectLst>
                <a:outerShdw blurRad="38100" dist="38100" dir="2700000" algn="tl">
                  <a:srgbClr val="C0C0C0"/>
                </a:outerShdw>
              </a:effectLst>
              <a:latin typeface="Arial" charset="0"/>
            </a:endParaRPr>
          </a:p>
          <a:p>
            <a:r>
              <a:rPr lang="en-US" sz="1800" b="1" dirty="0">
                <a:solidFill>
                  <a:srgbClr val="FFFFFF"/>
                </a:solidFill>
                <a:latin typeface="Arial" charset="0"/>
              </a:rPr>
              <a:t>  1. Timing of Peak</a:t>
            </a:r>
          </a:p>
          <a:p>
            <a:r>
              <a:rPr lang="en-US" sz="1600" dirty="0">
                <a:solidFill>
                  <a:srgbClr val="FFFFFF"/>
                </a:solidFill>
                <a:latin typeface="Arial" charset="0"/>
              </a:rPr>
              <a:t>        - Reach lengths correct</a:t>
            </a:r>
          </a:p>
          <a:p>
            <a:r>
              <a:rPr lang="en-US" sz="1600" dirty="0">
                <a:solidFill>
                  <a:srgbClr val="FFFFFF"/>
                </a:solidFill>
                <a:latin typeface="Arial" charset="0"/>
              </a:rPr>
              <a:t>        - Resistance in the channel</a:t>
            </a:r>
          </a:p>
          <a:p>
            <a:r>
              <a:rPr lang="en-US" sz="1600" dirty="0">
                <a:solidFill>
                  <a:srgbClr val="FFFFFF"/>
                </a:solidFill>
                <a:latin typeface="Arial" charset="0"/>
              </a:rPr>
              <a:t>        - Hydrologic inputs</a:t>
            </a:r>
          </a:p>
          <a:p>
            <a:endParaRPr lang="en-US" sz="1600" dirty="0">
              <a:solidFill>
                <a:srgbClr val="FFFFFF"/>
              </a:solidFill>
              <a:latin typeface="Arial" charset="0"/>
            </a:endParaRPr>
          </a:p>
          <a:p>
            <a:r>
              <a:rPr lang="en-US" sz="1800" b="1" dirty="0">
                <a:solidFill>
                  <a:srgbClr val="FFFFFF"/>
                </a:solidFill>
                <a:latin typeface="Arial" charset="0"/>
              </a:rPr>
              <a:t>  2. Value of Peak</a:t>
            </a:r>
          </a:p>
          <a:p>
            <a:r>
              <a:rPr lang="en-US" sz="1600" dirty="0">
                <a:solidFill>
                  <a:srgbClr val="FFFFFF"/>
                </a:solidFill>
                <a:latin typeface="Arial" charset="0"/>
              </a:rPr>
              <a:t>        - Resistance in the floodplain</a:t>
            </a:r>
            <a:br>
              <a:rPr lang="en-US" sz="1600" dirty="0">
                <a:solidFill>
                  <a:srgbClr val="FFFFFF"/>
                </a:solidFill>
                <a:latin typeface="Arial" charset="0"/>
              </a:rPr>
            </a:br>
            <a:r>
              <a:rPr lang="en-US" sz="1600" dirty="0">
                <a:solidFill>
                  <a:srgbClr val="FFFFFF"/>
                </a:solidFill>
                <a:latin typeface="Arial" charset="0"/>
              </a:rPr>
              <a:t>        - Storage in the model</a:t>
            </a:r>
            <a:br>
              <a:rPr lang="en-US" sz="1600" dirty="0">
                <a:solidFill>
                  <a:srgbClr val="FFFFFF"/>
                </a:solidFill>
                <a:latin typeface="Arial" charset="0"/>
              </a:rPr>
            </a:br>
            <a:r>
              <a:rPr lang="en-US" sz="1600" dirty="0">
                <a:solidFill>
                  <a:srgbClr val="FFFFFF"/>
                </a:solidFill>
                <a:latin typeface="Arial" charset="0"/>
              </a:rPr>
              <a:t>        - Link channels</a:t>
            </a:r>
          </a:p>
          <a:p>
            <a:r>
              <a:rPr lang="en-US" sz="1600" dirty="0">
                <a:solidFill>
                  <a:srgbClr val="FFFFFF"/>
                </a:solidFill>
                <a:latin typeface="Arial" charset="0"/>
              </a:rPr>
              <a:t>        - Structures defined properly</a:t>
            </a:r>
          </a:p>
        </p:txBody>
      </p:sp>
      <p:sp>
        <p:nvSpPr>
          <p:cNvPr id="8" name="Rectangle 7"/>
          <p:cNvSpPr>
            <a:spLocks noChangeArrowheads="1"/>
          </p:cNvSpPr>
          <p:nvPr/>
        </p:nvSpPr>
        <p:spPr bwMode="auto">
          <a:xfrm>
            <a:off x="4201220" y="3192736"/>
            <a:ext cx="4208462" cy="2627312"/>
          </a:xfrm>
          <a:prstGeom prst="rect">
            <a:avLst/>
          </a:prstGeom>
          <a:noFill/>
          <a:ln w="9525">
            <a:noFill/>
            <a:miter lim="800000"/>
            <a:headEnd/>
            <a:tailEnd/>
          </a:ln>
          <a:effectLst/>
        </p:spPr>
        <p:txBody>
          <a:bodyPr>
            <a:spAutoFit/>
          </a:bodyPr>
          <a:lstStyle/>
          <a:p>
            <a:r>
              <a:rPr lang="en-US" sz="1800" b="1" dirty="0">
                <a:solidFill>
                  <a:srgbClr val="FFFFFF"/>
                </a:solidFill>
                <a:latin typeface="Arial" charset="0"/>
              </a:rPr>
              <a:t>  3. Shape of Hydrograph</a:t>
            </a:r>
          </a:p>
          <a:p>
            <a:r>
              <a:rPr lang="en-US" sz="1600" dirty="0">
                <a:solidFill>
                  <a:srgbClr val="FFFFFF"/>
                </a:solidFill>
                <a:latin typeface="Arial" charset="0"/>
              </a:rPr>
              <a:t>        - Variation of resistance with depth</a:t>
            </a:r>
          </a:p>
          <a:p>
            <a:r>
              <a:rPr lang="en-US" sz="1600" dirty="0">
                <a:solidFill>
                  <a:srgbClr val="FFFFFF"/>
                </a:solidFill>
                <a:latin typeface="Arial" charset="0"/>
              </a:rPr>
              <a:t>        - Model </a:t>
            </a:r>
            <a:r>
              <a:rPr lang="en-US" sz="1600" dirty="0" err="1">
                <a:solidFill>
                  <a:srgbClr val="FFFFFF"/>
                </a:solidFill>
                <a:latin typeface="Arial" charset="0"/>
              </a:rPr>
              <a:t>schematisation</a:t>
            </a:r>
            <a:endParaRPr lang="en-US" sz="1600" dirty="0">
              <a:solidFill>
                <a:srgbClr val="FFFFFF"/>
              </a:solidFill>
              <a:latin typeface="Arial" charset="0"/>
            </a:endParaRPr>
          </a:p>
          <a:p>
            <a:r>
              <a:rPr lang="en-US" sz="1800" dirty="0">
                <a:solidFill>
                  <a:srgbClr val="FFFFFF"/>
                </a:solidFill>
                <a:latin typeface="Arial" charset="0"/>
              </a:rPr>
              <a:t>       </a:t>
            </a:r>
            <a:r>
              <a:rPr lang="en-US" sz="1600" dirty="0">
                <a:solidFill>
                  <a:srgbClr val="FFFFFF"/>
                </a:solidFill>
                <a:latin typeface="Arial" charset="0"/>
              </a:rPr>
              <a:t>- Hydrologic inputs</a:t>
            </a:r>
            <a:endParaRPr lang="en-US" sz="1600" b="1" dirty="0">
              <a:solidFill>
                <a:srgbClr val="FFFFFF"/>
              </a:solidFill>
              <a:latin typeface="Arial" charset="0"/>
            </a:endParaRPr>
          </a:p>
          <a:p>
            <a:endParaRPr lang="en-US" sz="1600" b="1" dirty="0">
              <a:solidFill>
                <a:srgbClr val="FFFFFF"/>
              </a:solidFill>
              <a:latin typeface="Arial" charset="0"/>
            </a:endParaRPr>
          </a:p>
          <a:p>
            <a:r>
              <a:rPr lang="en-US" sz="1800" b="1" dirty="0">
                <a:solidFill>
                  <a:srgbClr val="FFFFFF"/>
                </a:solidFill>
                <a:latin typeface="Arial" charset="0"/>
              </a:rPr>
              <a:t>  4. Volume of Hydrograph</a:t>
            </a:r>
          </a:p>
          <a:p>
            <a:r>
              <a:rPr lang="en-US" sz="1600" dirty="0">
                <a:solidFill>
                  <a:srgbClr val="FFFFFF"/>
                </a:solidFill>
                <a:latin typeface="Arial" charset="0"/>
              </a:rPr>
              <a:t>        - Storage in the model</a:t>
            </a:r>
          </a:p>
          <a:p>
            <a:r>
              <a:rPr lang="en-US" sz="1600" dirty="0">
                <a:solidFill>
                  <a:srgbClr val="FFFFFF"/>
                </a:solidFill>
                <a:latin typeface="Arial" charset="0"/>
              </a:rPr>
              <a:t>        - Resistance in the floodplain</a:t>
            </a:r>
          </a:p>
          <a:p>
            <a:r>
              <a:rPr lang="en-US" sz="1600" dirty="0">
                <a:solidFill>
                  <a:srgbClr val="FFFFFF"/>
                </a:solidFill>
                <a:latin typeface="Arial" charset="0"/>
              </a:rPr>
              <a:t>        - Hydrologic inputs</a:t>
            </a:r>
          </a:p>
          <a:p>
            <a:r>
              <a:rPr lang="en-US" sz="1600" dirty="0">
                <a:solidFill>
                  <a:srgbClr val="FFFFFF"/>
                </a:solidFill>
                <a:latin typeface="Arial" charset="0"/>
              </a:rPr>
              <a:t>        </a:t>
            </a:r>
          </a:p>
        </p:txBody>
      </p:sp>
      <p:sp>
        <p:nvSpPr>
          <p:cNvPr id="9" name="Footer Placeholder 8"/>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277386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solidFill>
                  <a:srgbClr val="FFFFFF"/>
                </a:solidFill>
              </a:rPr>
              <a:t>CALIBRATION AND DATA </a:t>
            </a:r>
            <a:r>
              <a:rPr lang="da-DK" dirty="0" smtClean="0">
                <a:solidFill>
                  <a:srgbClr val="FFFFFF"/>
                </a:solidFill>
              </a:rPr>
              <a:t>NEEDS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Model Calibration (Resistance)</a:t>
            </a:r>
          </a:p>
          <a:p>
            <a:pPr marL="0" indent="0">
              <a:buNone/>
            </a:pPr>
            <a:endParaRPr lang="en-GB" dirty="0"/>
          </a:p>
        </p:txBody>
      </p:sp>
      <p:sp>
        <p:nvSpPr>
          <p:cNvPr id="4" name="Text Box 5"/>
          <p:cNvSpPr txBox="1">
            <a:spLocks noChangeArrowheads="1"/>
          </p:cNvSpPr>
          <p:nvPr/>
        </p:nvSpPr>
        <p:spPr bwMode="auto">
          <a:xfrm>
            <a:off x="323528" y="2060848"/>
            <a:ext cx="7823200" cy="427037"/>
          </a:xfrm>
          <a:prstGeom prst="rect">
            <a:avLst/>
          </a:prstGeom>
          <a:solidFill>
            <a:schemeClr val="bg2"/>
          </a:solidFill>
          <a:ln w="12700">
            <a:noFill/>
            <a:miter lim="800000"/>
            <a:headEnd type="none" w="sm" len="sm"/>
            <a:tailEnd type="none" w="sm" len="sm"/>
          </a:ln>
          <a:effectLst/>
        </p:spPr>
        <p:txBody>
          <a:bodyPr>
            <a:spAutoFit/>
          </a:bodyPr>
          <a:lstStyle/>
          <a:p>
            <a:pPr defTabSz="762000" eaLnBrk="0" hangingPunct="0">
              <a:spcBef>
                <a:spcPct val="50000"/>
              </a:spcBef>
            </a:pPr>
            <a:r>
              <a:rPr lang="en-GB" sz="2200" b="1" smtClean="0">
                <a:solidFill>
                  <a:schemeClr val="tx1"/>
                </a:solidFill>
                <a:latin typeface="Arial"/>
              </a:rPr>
              <a:t>Main Calibration Parameter is Resistance (Roughness)</a:t>
            </a:r>
            <a:endParaRPr lang="en-GB" sz="2200" b="1" dirty="0">
              <a:solidFill>
                <a:schemeClr val="tx1"/>
              </a:solidFill>
              <a:latin typeface="Arial"/>
            </a:endParaRPr>
          </a:p>
        </p:txBody>
      </p:sp>
      <p:sp>
        <p:nvSpPr>
          <p:cNvPr id="5" name="Rectangle 6"/>
          <p:cNvSpPr>
            <a:spLocks noChangeArrowheads="1"/>
          </p:cNvSpPr>
          <p:nvPr/>
        </p:nvSpPr>
        <p:spPr bwMode="auto">
          <a:xfrm>
            <a:off x="251520" y="2711732"/>
            <a:ext cx="7226300" cy="2838450"/>
          </a:xfrm>
          <a:prstGeom prst="rect">
            <a:avLst/>
          </a:prstGeom>
          <a:noFill/>
          <a:ln w="9525">
            <a:noFill/>
            <a:miter lim="800000"/>
            <a:headEnd/>
            <a:tailEnd/>
          </a:ln>
          <a:effectLst/>
        </p:spPr>
        <p:txBody>
          <a:bodyPr>
            <a:spAutoFit/>
          </a:bodyPr>
          <a:lstStyle/>
          <a:p>
            <a:r>
              <a:rPr lang="en-US" sz="1800" b="1" dirty="0">
                <a:solidFill>
                  <a:srgbClr val="FFFFFF"/>
                </a:solidFill>
                <a:latin typeface="Arial" charset="0"/>
              </a:rPr>
              <a:t>Various Options for Modifying</a:t>
            </a:r>
            <a:br>
              <a:rPr lang="en-US" sz="1800" b="1" dirty="0">
                <a:solidFill>
                  <a:srgbClr val="FFFFFF"/>
                </a:solidFill>
                <a:latin typeface="Arial" charset="0"/>
              </a:rPr>
            </a:br>
            <a:r>
              <a:rPr lang="en-US" sz="1800" b="1" dirty="0">
                <a:solidFill>
                  <a:srgbClr val="FFFFFF"/>
                </a:solidFill>
                <a:latin typeface="Arial" charset="0"/>
              </a:rPr>
              <a:t>Resistance in MIKE11:</a:t>
            </a:r>
          </a:p>
          <a:p>
            <a:endParaRPr lang="en-US" sz="1800" b="1" dirty="0">
              <a:solidFill>
                <a:srgbClr val="FFFFFF"/>
              </a:solidFill>
              <a:effectLst>
                <a:outerShdw blurRad="38100" dist="38100" dir="2700000" algn="tl">
                  <a:srgbClr val="C0C0C0"/>
                </a:outerShdw>
              </a:effectLst>
              <a:latin typeface="Arial" charset="0"/>
            </a:endParaRPr>
          </a:p>
          <a:p>
            <a:r>
              <a:rPr lang="en-US" sz="1800" dirty="0">
                <a:solidFill>
                  <a:srgbClr val="FFFFFF"/>
                </a:solidFill>
                <a:latin typeface="Arial" charset="0"/>
              </a:rPr>
              <a:t> Transversal and Depth Varying</a:t>
            </a:r>
          </a:p>
          <a:p>
            <a:endParaRPr lang="en-US" sz="1800" dirty="0">
              <a:solidFill>
                <a:srgbClr val="FFFFFF"/>
              </a:solidFill>
              <a:latin typeface="Arial" charset="0"/>
            </a:endParaRPr>
          </a:p>
          <a:p>
            <a:endParaRPr lang="en-US" sz="1800" dirty="0">
              <a:solidFill>
                <a:srgbClr val="FFFFFF"/>
              </a:solidFill>
              <a:latin typeface="Arial" charset="0"/>
            </a:endParaRPr>
          </a:p>
          <a:p>
            <a:r>
              <a:rPr lang="en-US" sz="1800" dirty="0">
                <a:solidFill>
                  <a:srgbClr val="FFFFFF"/>
                </a:solidFill>
                <a:latin typeface="Arial" charset="0"/>
              </a:rPr>
              <a:t> Longitudinal Variation</a:t>
            </a:r>
          </a:p>
          <a:p>
            <a:endParaRPr lang="en-US" sz="1800" dirty="0">
              <a:solidFill>
                <a:srgbClr val="FFFFFF"/>
              </a:solidFill>
              <a:latin typeface="Arial" charset="0"/>
            </a:endParaRPr>
          </a:p>
          <a:p>
            <a:endParaRPr lang="en-US" sz="1800" dirty="0">
              <a:solidFill>
                <a:srgbClr val="FFFFFF"/>
              </a:solidFill>
              <a:latin typeface="Arial" charset="0"/>
            </a:endParaRPr>
          </a:p>
          <a:p>
            <a:r>
              <a:rPr lang="en-US" sz="1800" dirty="0">
                <a:solidFill>
                  <a:srgbClr val="FFFFFF"/>
                </a:solidFill>
                <a:latin typeface="Arial" charset="0"/>
              </a:rPr>
              <a:t> Temporal Variation</a:t>
            </a:r>
          </a:p>
        </p:txBody>
      </p:sp>
      <p:sp>
        <p:nvSpPr>
          <p:cNvPr id="6" name="Rectangle 7"/>
          <p:cNvSpPr>
            <a:spLocks noChangeArrowheads="1"/>
          </p:cNvSpPr>
          <p:nvPr/>
        </p:nvSpPr>
        <p:spPr bwMode="auto">
          <a:xfrm>
            <a:off x="5275957" y="3476907"/>
            <a:ext cx="2952750" cy="523220"/>
          </a:xfrm>
          <a:prstGeom prst="rect">
            <a:avLst/>
          </a:prstGeom>
          <a:solidFill>
            <a:schemeClr val="accent1"/>
          </a:solidFill>
          <a:ln w="9525">
            <a:noFill/>
            <a:miter lim="800000"/>
            <a:headEnd/>
            <a:tailEnd/>
          </a:ln>
          <a:effectLst/>
        </p:spPr>
        <p:txBody>
          <a:bodyPr>
            <a:spAutoFit/>
          </a:bodyPr>
          <a:lstStyle/>
          <a:p>
            <a:r>
              <a:rPr lang="en-GB" sz="1400" b="1" dirty="0">
                <a:solidFill>
                  <a:schemeClr val="accent6"/>
                </a:solidFill>
                <a:latin typeface="Arial" charset="0"/>
              </a:rPr>
              <a:t>Defined in the Tabular Sections</a:t>
            </a:r>
          </a:p>
          <a:p>
            <a:r>
              <a:rPr lang="en-GB" sz="1400" b="1" dirty="0">
                <a:solidFill>
                  <a:schemeClr val="accent6"/>
                </a:solidFill>
                <a:latin typeface="Arial" charset="0"/>
              </a:rPr>
              <a:t>of the Cross-Section Database</a:t>
            </a:r>
            <a:endParaRPr lang="en-US" sz="1400" b="1" dirty="0">
              <a:solidFill>
                <a:schemeClr val="accent6"/>
              </a:solidFill>
              <a:latin typeface="Arial" charset="0"/>
            </a:endParaRPr>
          </a:p>
        </p:txBody>
      </p:sp>
      <p:sp>
        <p:nvSpPr>
          <p:cNvPr id="7" name="Line 8"/>
          <p:cNvSpPr>
            <a:spLocks noChangeShapeType="1"/>
          </p:cNvSpPr>
          <p:nvPr/>
        </p:nvSpPr>
        <p:spPr bwMode="auto">
          <a:xfrm>
            <a:off x="3704332" y="3726144"/>
            <a:ext cx="1524000" cy="0"/>
          </a:xfrm>
          <a:prstGeom prst="line">
            <a:avLst/>
          </a:prstGeom>
          <a:noFill/>
          <a:ln w="28575">
            <a:solidFill>
              <a:schemeClr val="accent2"/>
            </a:solidFill>
            <a:round/>
            <a:headEnd/>
            <a:tailEnd type="triangle" w="med" len="med"/>
          </a:ln>
          <a:effectLst/>
        </p:spPr>
        <p:txBody>
          <a:bodyPr/>
          <a:lstStyle/>
          <a:p>
            <a:endParaRPr lang="da-DK"/>
          </a:p>
        </p:txBody>
      </p:sp>
      <p:sp>
        <p:nvSpPr>
          <p:cNvPr id="8" name="Rectangle 9"/>
          <p:cNvSpPr>
            <a:spLocks noChangeArrowheads="1"/>
          </p:cNvSpPr>
          <p:nvPr/>
        </p:nvSpPr>
        <p:spPr bwMode="auto">
          <a:xfrm>
            <a:off x="5277545" y="4392894"/>
            <a:ext cx="2960687" cy="304800"/>
          </a:xfrm>
          <a:prstGeom prst="rect">
            <a:avLst/>
          </a:prstGeom>
          <a:solidFill>
            <a:schemeClr val="accent1"/>
          </a:solidFill>
          <a:ln w="9525">
            <a:noFill/>
            <a:miter lim="800000"/>
            <a:headEnd/>
            <a:tailEnd/>
          </a:ln>
          <a:effectLst/>
        </p:spPr>
        <p:txBody>
          <a:bodyPr>
            <a:spAutoFit/>
          </a:bodyPr>
          <a:lstStyle/>
          <a:p>
            <a:r>
              <a:rPr lang="en-GB" sz="1400" b="1" dirty="0">
                <a:solidFill>
                  <a:schemeClr val="accent6"/>
                </a:solidFill>
                <a:latin typeface="Arial" charset="0"/>
              </a:rPr>
              <a:t>Defined in the HD Parameter File</a:t>
            </a:r>
            <a:endParaRPr lang="en-US" sz="1400" b="1" dirty="0">
              <a:solidFill>
                <a:schemeClr val="accent6"/>
              </a:solidFill>
              <a:latin typeface="Arial" charset="0"/>
            </a:endParaRPr>
          </a:p>
        </p:txBody>
      </p:sp>
      <p:sp>
        <p:nvSpPr>
          <p:cNvPr id="9" name="Line 10"/>
          <p:cNvSpPr>
            <a:spLocks noChangeShapeType="1"/>
          </p:cNvSpPr>
          <p:nvPr/>
        </p:nvSpPr>
        <p:spPr bwMode="auto">
          <a:xfrm>
            <a:off x="2791520" y="4556407"/>
            <a:ext cx="2438400" cy="0"/>
          </a:xfrm>
          <a:prstGeom prst="line">
            <a:avLst/>
          </a:prstGeom>
          <a:noFill/>
          <a:ln w="28575">
            <a:solidFill>
              <a:schemeClr val="accent2"/>
            </a:solidFill>
            <a:round/>
            <a:headEnd/>
            <a:tailEnd type="triangle" w="med" len="med"/>
          </a:ln>
          <a:effectLst/>
        </p:spPr>
        <p:txBody>
          <a:bodyPr/>
          <a:lstStyle/>
          <a:p>
            <a:endParaRPr lang="da-DK"/>
          </a:p>
        </p:txBody>
      </p:sp>
      <p:sp>
        <p:nvSpPr>
          <p:cNvPr id="10" name="Rectangle 11"/>
          <p:cNvSpPr>
            <a:spLocks noChangeArrowheads="1"/>
          </p:cNvSpPr>
          <p:nvPr/>
        </p:nvSpPr>
        <p:spPr bwMode="auto">
          <a:xfrm>
            <a:off x="5279132" y="5123144"/>
            <a:ext cx="2951163" cy="523220"/>
          </a:xfrm>
          <a:prstGeom prst="rect">
            <a:avLst/>
          </a:prstGeom>
          <a:solidFill>
            <a:schemeClr val="accent1"/>
          </a:solidFill>
          <a:ln w="9525">
            <a:noFill/>
            <a:miter lim="800000"/>
            <a:headEnd/>
            <a:tailEnd/>
          </a:ln>
          <a:effectLst/>
        </p:spPr>
        <p:txBody>
          <a:bodyPr>
            <a:spAutoFit/>
          </a:bodyPr>
          <a:lstStyle/>
          <a:p>
            <a:r>
              <a:rPr lang="en-GB" sz="1400" b="1" dirty="0">
                <a:solidFill>
                  <a:schemeClr val="accent6"/>
                </a:solidFill>
                <a:latin typeface="Arial" charset="0"/>
              </a:rPr>
              <a:t>Defined as a Time Series and</a:t>
            </a:r>
            <a:br>
              <a:rPr lang="en-GB" sz="1400" b="1" dirty="0">
                <a:solidFill>
                  <a:schemeClr val="accent6"/>
                </a:solidFill>
                <a:latin typeface="Arial" charset="0"/>
              </a:rPr>
            </a:br>
            <a:r>
              <a:rPr lang="en-GB" sz="1400" b="1" dirty="0">
                <a:solidFill>
                  <a:schemeClr val="accent6"/>
                </a:solidFill>
                <a:latin typeface="Arial" charset="0"/>
              </a:rPr>
              <a:t>Applied in the Boundary Editor</a:t>
            </a:r>
            <a:endParaRPr lang="en-US" sz="1400" b="1" dirty="0">
              <a:solidFill>
                <a:schemeClr val="accent6"/>
              </a:solidFill>
              <a:latin typeface="Arial" charset="0"/>
            </a:endParaRPr>
          </a:p>
        </p:txBody>
      </p:sp>
      <p:sp>
        <p:nvSpPr>
          <p:cNvPr id="11" name="Line 12"/>
          <p:cNvSpPr>
            <a:spLocks noChangeShapeType="1"/>
          </p:cNvSpPr>
          <p:nvPr/>
        </p:nvSpPr>
        <p:spPr bwMode="auto">
          <a:xfrm>
            <a:off x="2613720" y="5372382"/>
            <a:ext cx="2617787" cy="0"/>
          </a:xfrm>
          <a:prstGeom prst="line">
            <a:avLst/>
          </a:prstGeom>
          <a:noFill/>
          <a:ln w="28575">
            <a:solidFill>
              <a:schemeClr val="accent2"/>
            </a:solidFill>
            <a:round/>
            <a:headEnd/>
            <a:tailEnd type="triangle" w="med" len="med"/>
          </a:ln>
          <a:effectLst/>
        </p:spPr>
        <p:txBody>
          <a:bodyPr/>
          <a:lstStyle/>
          <a:p>
            <a:endParaRPr lang="da-DK"/>
          </a:p>
        </p:txBody>
      </p:sp>
      <p:sp>
        <p:nvSpPr>
          <p:cNvPr id="12" name="Footer Placeholder 11"/>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277386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MIKEPowerPointForTransfer_4-3">
  <a:themeElements>
    <a:clrScheme name="DHITheme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DHI_MIKE_PPT_UK</Template>
  <TotalTime>224</TotalTime>
  <Words>490</Words>
  <Application>Microsoft Office PowerPoint</Application>
  <PresentationFormat>On-screen Show (4:3)</PresentationFormat>
  <Paragraphs>171</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MIKEPowerPointForTransfer_4-3</vt:lpstr>
      <vt:lpstr>Equation</vt:lpstr>
      <vt:lpstr>MIKE 11</vt:lpstr>
      <vt:lpstr>CALIBRATION AND DATA NEEDS</vt:lpstr>
      <vt:lpstr>CALIBRATION AND DATA NEEDS</vt:lpstr>
      <vt:lpstr>CALIBRATION AND DATA NEEDS</vt:lpstr>
      <vt:lpstr>CALIBRATION AND DATA NEEDS</vt:lpstr>
      <vt:lpstr>CALIBRATION AND DATA NEEDS</vt:lpstr>
      <vt:lpstr>CALIBRATION AND DATA NEEDS</vt:lpstr>
      <vt:lpstr>CALIBRATION AND DATA NEEDS</vt:lpstr>
      <vt:lpstr>CALIBRATION AND DATA NEEDS</vt:lpstr>
      <vt:lpstr>CALIBRATION AND DATA NEEDS</vt:lpstr>
      <vt:lpstr>CALIBRATION AND DATA NEEDS</vt:lpstr>
      <vt:lpstr>CALIBRATION AND DATA NEEDS</vt:lpstr>
      <vt:lpstr>CALIBRATION AND DATA NEEDS</vt:lpstr>
    </vt:vector>
  </TitlesOfParts>
  <Company>DHI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MIKE 11 - CALIBRATION AND DATA NEEDS</dc:title>
  <dc:creator>DHI (JSL)</dc:creator>
  <cp:lastModifiedBy>Julie Landrein</cp:lastModifiedBy>
  <cp:revision>24</cp:revision>
  <dcterms:created xsi:type="dcterms:W3CDTF">2008-03-26T13:42:34Z</dcterms:created>
  <dcterms:modified xsi:type="dcterms:W3CDTF">2013-04-04T09:48:23Z</dcterms:modified>
</cp:coreProperties>
</file>